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9.xml" ContentType="application/inkml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20"/>
  </p:notesMasterIdLst>
  <p:handoutMasterIdLst>
    <p:handoutMasterId r:id="rId21"/>
  </p:handoutMasterIdLst>
  <p:sldIdLst>
    <p:sldId id="258" r:id="rId3"/>
    <p:sldId id="2147469689" r:id="rId4"/>
    <p:sldId id="2147469657" r:id="rId5"/>
    <p:sldId id="2147469671" r:id="rId6"/>
    <p:sldId id="2147469672" r:id="rId7"/>
    <p:sldId id="2147469654" r:id="rId8"/>
    <p:sldId id="2147469662" r:id="rId9"/>
    <p:sldId id="2147469673" r:id="rId10"/>
    <p:sldId id="2147469688" r:id="rId11"/>
    <p:sldId id="2147469685" r:id="rId12"/>
    <p:sldId id="2147469686" r:id="rId13"/>
    <p:sldId id="2147469676" r:id="rId14"/>
    <p:sldId id="2147469693" r:id="rId15"/>
    <p:sldId id="2147469665" r:id="rId16"/>
    <p:sldId id="2147469687" r:id="rId17"/>
    <p:sldId id="2147469652" r:id="rId18"/>
    <p:sldId id="21474696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AF6F1E-6135-B22F-DA6C-0C135C500043}" name="Bend, Rachel" initials="BR" userId="S::R736755@EMEA.AD.JPMORGANCHASE.com::1f38d327-749a-45b4-8126-203f8d81461a" providerId="AD"/>
  <p188:author id="{1858B782-1FBE-38A2-8FA6-AE45669DB89E}" name="Laljee, Rehana" initials="LR" userId="S::I778601@EMEA.AD.JPMORGANCHASE.com::4b7e3eb8-70ec-4f5f-8471-75e789d20125" providerId="AD"/>
  <p188:author id="{9664BD94-64A4-8855-2B82-B79E50775551}" name="Kryt, Franciszek" initials="KF" userId="S::V818136@EMEA.AD.JPMORGANCHASE.com::3cb5b42a-1e57-41fa-8325-02a831c41495" providerId="AD"/>
  <p188:author id="{A7264BC5-1198-62AA-332E-FBD8F7FC942A}" name="Paul Clark" initials="PC" userId="S::N752668@EMEA.AD.JPMORGANCHASE.com::fa25832e-1b20-440e-a83b-97e7d5489a8c" providerId="AD"/>
  <p188:author id="{9043BFEC-D8A4-34B4-3396-F9C3C2024783}" name="Clark, Paul" initials="CP" userId="S::n752668@emea.ad.jpmorganchase.com::fa25832e-1b20-440e-a83b-97e7d5489a8c" providerId="AD"/>
  <p188:author id="{F196E9F8-913C-738C-6DBB-0E331FD96FDF}" name="Holroyd, Jessica" initials="HJ" userId="S::N789222@EMEA.AD.JPMORGANCHASE.com::5f6954db-4d8d-45c5-8932-5e14714756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473A36-59D2-0BDC-CDFE-DCBE58529E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46791-8269-D2F7-C4B6-D8BD9F97F6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3A38E-E790-4089-9617-4DA4406D757B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060A-8B72-DE08-5575-0DB9912D71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87AC4-5BEC-8713-04C8-53615A910F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C08E3-AFAC-44AD-A5EE-8ED3EA4D97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041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5.9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0 909,'108'0,"198"-3,-226-2,143-28,313-46,-176 32,21-27,-295 57,1 4,169-5,-77 5,-46 1,104 6,73-4,587-85,-750 69,356-76,391-110,-573 140,-306 70,1-2,-1 0,0-1,0 0,0-1,-1-1,0 0,19-14,-19 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49:56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585 675 24575,'180'0'0,"2644"0"0,-2414-32 0,-148 5 0,165-15 0,-174 8 0,297-77 0,-495 98 0,102-9 0,60 10 0,-34 4 0,475-10 0,-400 2 0,2 1 0,-187 18 0,107 20 0,-156-20 0,1 3 0,0 1 0,0 1 0,-1 1 0,0 1 0,36 20 0,-26-12 0,-30-17 0,-1 1 0,0 1 0,1-1 0,-1 0 0,-1 1 0,1-1 0,0 1 0,0 0 0,-1 0 0,0 0 0,0 0 0,0 1 0,0-1 0,3 7 0,-5-9 0,1 1 0,-1-1 0,1 1 0,-1 0 0,0-1 0,0 1 0,0-1 0,0 1 0,0 0 0,0-1 0,0 1 0,-1-1 0,1 1 0,0 0 0,-1-1 0,1 1 0,-1-1 0,0 1 0,1-1 0,-1 0 0,0 1 0,0-1 0,0 0 0,0 1 0,0-1 0,0 0 0,-1 0 0,1 0 0,0 0 0,0 0 0,-1 0 0,1 0 0,-1-1 0,1 1 0,-1 0 0,1-1 0,-3 1 0,-5 2 0,1 0 0,-1-1 0,0-1 0,0 1 0,0-2 0,1 1 0,-19-2 0,2 1 0,-35-2 0,0-3 0,0-3 0,-66-16 0,-175-60 0,161 41 0,102 33 0,-580-186 0,253 72 0,308 109 0,-2 2 0,1 3 0,-1 3 0,-91 0 0,60 9 0,0 4 0,-90 18 0,178-24 0,-272 59 0,132-10 0,-8 3 0,81-37 0,-1-4 0,-105 5 0,-147-14 0,8-1 0,141 7 0,-208 8 0,2-21 0,339 1 0,0-2 0,1-1 0,0-2 0,1-2 0,0-2 0,-51-24 0,61 24 0,-1 1 0,0 1 0,0 2 0,-1 1 0,0 1 0,-47-5 0,-244 13 0,140 3 0,-1172-4 0,1329 2 0,1 0 0,-1 2 0,1 1 0,-43 15 0,35-10 0,-49 8 0,68-14 0,17 1 0,30 3 0,-25-6 0,965 189-1317,-588-117 1245,300 49 43,-669-120 86,336 62 1202,-301-54-1222,0-1 0,68 3 0,109-9-46,-194-3 9,0 2 0,35 7 0,44 4 0,296-11 0,-209-5 0,-83 1 0,476 15 0,275 5 0,-775-19 0,-93 0 0,10 0 0,0 0 0,18 4 0,-28-4 0,0 0 0,-1 0 0,1 1 0,0-1 0,0 1 0,0-1 0,-1 1 0,1 0 0,0-1 0,-1 1 0,1 0 0,-1 0 0,1 0 0,-1 0 0,0 1 0,1-1 0,-1 0 0,0 1 0,0-1 0,1 0 0,-1 1 0,0-1 0,-1 1 0,3 3 0,-3-3 0,-1-1 0,1 1 0,0 0 0,-1-1 0,1 1 0,0 0 0,-1-1 0,0 1 0,1-1 0,-1 1 0,0-1 0,0 0 0,0 1 0,0-1 0,0 0 0,0 1 0,0-1 0,-1 0 0,1 0 0,0 0 0,-1 0 0,1 0 0,-1 0 0,1-1 0,-1 1 0,1 0 0,-1-1 0,-2 1 0,-10 4 0,0 0 0,0-2 0,-1 0 0,0 0 0,1-2 0,-29 1 0,32-2 0,-60 1 0,1-4 0,-124-19 0,-141-56 0,-532-109 0,470 145 0,354 38 0,-472-6 0,317 12 0,188-2 7,-234-5-1379,160-2-5454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7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1 162 24575,'283'-1'0,"312"3"0,-213 31 0,-116-6 0,28-23 0,-189-5 0,-19-2 0,105-17 0,84-29 0,-12 1 0,-216 41 0,680-86 0,-308 87 0,-237 8 0,212 11 0,-381-12 0,49 4 0,0 2 0,77 21 0,287 64 0,-403-88 0,47 10 0,-28-4 0,1-2 0,55 2 0,285-9 0,-168-3 0,-130-2 0,0-4 0,85-20 0,-79 13 0,282-45 0,-334 53 0,-1 3 0,1 1 0,73 5 0,-110-2 0,24 6 0,-26-6 0,1 0 0,0 0 0,-1 1 0,1-1 0,-1 1 0,1-1 0,-1 0 0,1 1 0,0-1 0,-1 1 0,1 0 0,-1-1 0,0 1 0,1-1 0,-1 1 0,0 0 0,1-1 0,-1 1 0,0-1 0,1 1 0,-1 0 0,0 0 0,0-1 0,0 1 0,0 0 0,0-1 0,0 1 0,0 0 0,0 0 0,0-1 0,0 1 0,0 0 0,-1 1 0,-13 63 0,2 2 0,3 0 0,3 0 0,3 71 0,3-135 0,-1 13 0,1-1 0,1 1 0,1-1 0,0 1 0,1-1 0,0 0 0,7 17 0,-5-20 0,2 4 0,0 0 0,-1 0 0,-1 1 0,-1-1 0,4 23 0,-8-36 0,0-1 0,0 1 0,0-1 0,0 0 0,-1 1 0,1-1 0,-1 0 0,1 1 0,-1-1 0,0 0 0,0 1 0,0-1 0,0 0 0,0 0 0,-1 0 0,1 0 0,0 0 0,-1 0 0,0-1 0,1 1 0,-1 0 0,0-1 0,0 1 0,0-1 0,0 0 0,0 0 0,0 0 0,0 0 0,0 0 0,-1 0 0,1 0 0,-5 0 0,-7 2 0,0-1 0,-1 0 0,1-1 0,-21-1 0,27-1 0,-61-4 0,1-3 0,-120-30 0,78 14 0,-32-1 0,-154-7 0,-148 21 0,-298 41 0,51 10 0,625-40 0,6 0 0,-104-14 0,86 4 0,-93-2 0,-81 13 0,99 1 0,-1174-2-1365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9.4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1075 39 24575,'-578'0'0,"545"-2"0,1-1 0,-39-9 0,-40-3 0,4 14 0,-7 0 0,85-4-1365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22.3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1241 222 24575,'-4'-3'0,"0"0"0,0 1 0,-1-1 0,0 1 0,1 0 0,-1 0 0,0 0 0,0 0 0,-9-1 0,-6-2 0,-193-50 0,150 47 0,-1 2 0,0 3 0,-67 7 0,16-2 0,73-3 0,25 0 0,1 0 0,-1 2 0,1-1 0,0 2 0,0 0 0,-1 1 0,1 1 0,-16 6 0,12-1 0,-1-1 0,0-1 0,0-1 0,0 0 0,-1-2 0,0 0 0,0-2 0,-23 0 0,-28-3 0,72 1 0,0 0 0,0 0 0,0 0 0,0 0 0,0 0 0,0 0 0,0 0 0,0 0 0,0-1 0,0 1 0,0 0 0,1-1 0,-1 1 0,0-1 0,0 1 0,0-1 0,0 1 0,0-1 0,1 1 0,-1-1 0,0 0 0,0 1 0,1-1 0,-2-1 0,3 1 0,-1 0 0,0 0 0,0 0 0,1 1 0,-1-1 0,1 0 0,-1 0 0,0 0 0,1 0 0,0 1 0,-1-1 0,1 0 0,-1 1 0,1-1 0,0 0 0,0 1 0,-1-1 0,1 1 0,1-1 0,9-6 0,-1 1 0,20-7 0,38-10 0,2 4 0,0 2 0,98-9 0,562-29 0,-712 54 0,176 0 0,-142 3 0,90 16 0,-55-5 0,-53-9 0,0 2 0,50 15 0,-40-6 0,1-1 0,1-3 0,79 11 0,7-6 0,-78-7 0,73 1 0,30-11-1365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06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 24575,'1121'0'0,"-880"-15"0,-66 1 0,13-4 0,31-1 0,-214 19 14,-1 0-106,0 1 0,1-1 0,-1-1 0,0 1 0,1-1 0,-1 1 0,0-1 1,0 0-1,0-1 0,0 1 0,0-1 0,0 0 0,0 0 0,6-4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50:10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156 265 24575,'186'0'0,"-185"1"0,0-1 0,0 0 0,0 0 0,-1 0 0,1 0 0,0 0 0,0-1 0,0 1 0,0 0 0,0 0 0,0 0 0,0-1 0,0 1 0,-1-1 0,1 1 0,0 0 0,1-2 0,-2 2 0,0 0 0,0-1 0,0 1 0,0 0 0,0-1 0,0 1 0,0-1 0,0 1 0,0 0 0,0-1 0,-1 1 0,1 0 0,0-1 0,0 1 0,0-1 0,0 1 0,-1 0 0,1-1 0,0 1 0,0 0 0,-1 0 0,1-1 0,0 1 0,0 0 0,-1 0 0,1-1 0,-1 1 0,-35-24 0,33 22 0,-94-50 0,45 25 0,-61-41 0,77 38 0,34 28 0,1 1 0,-1-1 0,1 1 0,0-1 0,-1 0 0,1 0 0,0 0 0,0 0 0,0 0 0,0 0 0,1 0 0,-1 0 0,1 0 0,-1 0 0,1-1 0,-1 1 0,1-3 0,0 5 0,0-1 0,0 1 0,0-1 0,1 1 0,-1-1 0,0 1 0,0-1 0,0 1 0,0 0 0,1-1 0,-1 1 0,0-1 0,0 1 0,1 0 0,-1-1 0,0 1 0,1 0 0,-1-1 0,0 1 0,1 0 0,-1-1 0,1 1 0,-1 0 0,0 0 0,1 0 0,-1-1 0,1 1 0,-1 0 0,1 0 0,18 1 0,17 14 0,-34-15 0,160 85 0,-96-48 0,2-2 0,121 42 0,-165-70 0,0-2 0,1-1 0,0-1 0,25 1 0,101-8 0,-37-1 0,-85 5 0,33 1 0,0-3 0,0-3 0,70-14 0,-77 7 0,0 1 0,0 3 0,57-1 0,171 10 0,292-12 0,2-9 0,147 20 0,-472-20 0,-146 9 0,5-3 0,27-2 0,11 2 0,24-2 0,473 11 0,-351 7 0,1517-2 0,-1794 1-682,33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6.80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27.66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5692 179,'-191'0,"-972"-50,713 22,138 10,-388-16,667 31,1 0,-39-10,-26-4,-29 7,-160 7,-127 29,208-11,-74-3,0-1,-429 49,502-42,174-17,-24 3,53-3,0-1,-1 1,1 0,0-1,0 2,0-1,1 0,-1 0,0 1,0 0,1 0,-1-1,-2 4,-4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9T19:19:42.51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1 637,'669'0,"-603"-2,0-3,-1-3,0-2,67-21,102-24,459-47,-532 83,114-4,-67 23,351-11,-410 2,183-14,1-24,31-42,-72 15,3 23,340 14,-605 36,380-6,140-5,87-9,-608 21,51 7,-69-5,1 0,-1 1,1 1,-1 0,0 0,-1 1,13 7,-8-3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19:5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439 1 24575,'-11'0'0,"-20"0"0,-10 0 0,-8 0 0,-2 0 0,2 0 0,5 0 0,-2 0 0,2 0 0,4 0 0,7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0:20.7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0 541 24575,'802'0'0,"-762"-2"0,63-11 0,5-1 0,52-4 0,-54 5 0,256-22 0,-218 22 0,160-8 0,-264 20 0,67 4 0,-107-4 0,1 1 0,0 0 0,-1 0 0,1 0 0,-1 0 0,1 0 0,-1 1 0,1-1 0,0 0 0,-1 0 0,1 0 0,-1 0 0,1 1 0,-1-1 0,1 0 0,-1 0 0,1 1 0,-1-1 0,1 0 0,-1 1 0,0-1 0,1 1 0,0 0 0,-9 6 0,-23 5 0,1-4 0,0-1 0,-55 5 0,-66-4 0,126-7 0,-481-27 0,274 7 0,-438-28 0,542 32 0,-27-2 0,153 17 0,-10 0 0,-1-1 0,0-1 0,-13-2 0,15-2 0,15 0 0,19-1 0,-2 6 0,0 0 0,0 2 0,0 0 0,36 7 0,17 2 0,722 85 0,-228-33 0,69-51 0,-420-13 0,-81-1 0,163-27 0,132-49 0,73-13 0,485 40 0,-876 54 0,204 29 0,-206-15 0,0-5 0,118-4 0,45-8 0,-288 2 0,1 0 0,-25 7 0,-6 1 0,-151 4 0,151-12 0,137-1 0,-48 1 0,0-2 0,86-12 0,-31-13 0,101-39 0,-6 0 0,237-51 0,-176 58 0,-245 56 0,0 0 0,1 0 0,-1 1 0,0 1 0,1 0 0,-1 0 0,1 1 0,-1 1 0,0 0 0,12 4 0,1 1 0,1-2 0,0 0 0,0-1 0,26 0 0,104-5 0,-67-1 0,-35 0 0,55 3 0,-92 0 0,0 1 0,0 0 0,-1 1 0,26 9 0,-33-8 0,0 0 0,0 1 0,-1 0 0,1 1 0,-1-1 0,0 1 0,-1 1 0,11 12 0,11 11 0,-19-23 0,-3-2 0,-1 0 0,1 0 0,-1 0 0,0 1 0,-1 0 0,8 11 0,-12-15 0,1 0 0,0 0 0,-1 0 0,1 0 0,-1 0 0,0 0 0,0 0 0,0 0 0,0 0 0,0 0 0,0 0 0,0 0 0,0 0 0,-1 0 0,1-1 0,-1 1 0,0 0 0,1 0 0,-1 0 0,0 0 0,0-1 0,0 1 0,0 0 0,-1-1 0,1 1 0,0-1 0,-1 1 0,1-1 0,-1 0 0,1 0 0,-3 2 0,-9 7 0,-1 0 0,-1-1 0,1 0 0,-31 12 0,-73 21 0,71-27 0,12-2 0,0-2 0,-1-2 0,0-1 0,-1-2 0,0-1 0,0-2 0,-49-2 0,-380-19 0,-285 19 0,726 0 0,1 1 0,-1 1 0,-38 10 0,-73 29 0,86-26 0,-761 203 0,709-198 0,-1-5 0,0-5 0,-166-2 0,5-25 0,-253-2 0,252 16 0,15-13 0,-33-1 0,-274 15 0,255 2 0,249 2 0,-77 13 0,28-2 0,26-6 0,-186 14 0,222-21 0,-117-1 0,154-1 0,0 1 0,-1-1 0,1 1 0,0-1 0,-1 0 0,1 0 0,0 0 0,-5-3 0,7 3 0,1 1 0,-1 0 0,1-1 0,0 1 0,-1 0 0,1-1 0,-1 1 0,1 0 0,0-1 0,0 1 0,-1-1 0,1 1 0,0-1 0,0 1 0,-1-1 0,1 1 0,0-1 0,0 1 0,0-1 0,0 1 0,0-1 0,0 1 0,0-1 0,0 0 0,0 0 0,1 0 0,-1 0 0,1-1 0,-1 1 0,1 0 0,0 0 0,-1 0 0,1 0 0,0 0 0,0 0 0,0 0 0,0 0 0,0 1 0,1-2 0,10-6 0,1 2 0,-1-1 0,1 2 0,0 0 0,0 0 0,27-5 0,-33 8 0,328-65 0,9 23 0,-275 36 0,34-3 0,123 4 0,-162 9 0,0 3 0,-1 3 0,70 18 0,-83-16 0,1-3 0,-1-2 0,1-2 0,53-4 0,-59 3 0,60 9 0,-10 0 0,13-5 0,1-6 0,150-17 0,475-31 0,49 50 0,-752-1 0,-1 3 0,48 10 0,-23-3 0,-49-10 0,0 0 0,-1 0 0,1 1 0,0 0 0,0 0 0,-1 1 0,0-1 0,7 5 0,-11-7 0,-1 1 0,1-1 0,0 1 0,-1-1 0,1 1 0,-1-1 0,1 1 0,-1-1 0,1 1 0,-1-1 0,1 1 0,-1 0 0,0-1 0,1 1 0,-1 0 0,0 0 0,1-1 0,-1 1 0,0 0 0,0 0 0,0-1 0,0 1 0,1 0 0,-1 0 0,0-1 0,-1 1 0,1 0 0,0 0 0,0-1 0,0 1 0,0 0 0,0 0 0,-1-1 0,1 1 0,0 0 0,-1-1 0,1 1 0,-1 0 0,1-1 0,-1 1 0,1 0 0,-1-1 0,1 1 0,-1-1 0,1 1 0,-1-1 0,0 1 0,1-1 0,-2 1 0,-5 4 0,0-1 0,0 0 0,0 0 0,-9 2 0,-58 22-139,-125 29 0,-89-2-377,-193-11-849,368-40-4667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0:27.6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97 24575,'572'0'0,"-537"-2"0,67-12 0,-46 4 0,165-26 0,-156 23 0,-34 6 0,0 1 0,31-1 0,295 5 0,-177 4 0,1242-2-1365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26:42.7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1 257 24575,'7'0'0,"0"0"0,-1 1 0,1-1 0,0 1 0,-1 1 0,1-1 0,0 1 0,-1 0 0,0 1 0,1-1 0,-1 1 0,0 1 0,0-1 0,-1 1 0,1 0 0,-1 0 0,0 1 0,8 7 0,43 48 0,-3 2 0,64 97 0,-58-74 0,52 105 0,-86-142 0,-3 2 0,-2 1 0,27 101 0,-44-133 0,2 37 0,0 3 0,-4-56 0,0 0 0,0 0 0,0 1 0,1-1 0,-1 0 0,1 0 0,0 0 0,0 0 0,0-1 0,0 1 0,0 0 0,0-1 0,1 1 0,-1-1 0,1 0 0,0 0 0,0 0 0,0 0 0,0-1 0,4 3 0,7 1 0,-1 0 0,1-1 0,23 5 0,49 3 0,95 2 0,-107-9 0,934 15 0,-839-20 0,-127-2 0,58-11 0,-30 3 0,375-59 0,-383 53 0,-1-2 0,102-46 0,36-12 0,7 23 0,323-42 0,-383 74 0,224-62 0,-228 30 0,-30 10 0,-15 9 0,200-62 0,-226 72 0,89-42 0,-95 38 0,40-20 0,86-33 0,89-10 0,3 0 0,-255 83 0,1 0 0,39-3 0,-34 6 0,33-10 0,-54 9 0,-13 6 0,0 0 0,0 0 0,0 0 0,1-1 0,-1 1 0,0 0 0,0 0 0,0 0 0,0 0 0,0 0 0,0 0 0,0 0 0,0-1 0,0 1 0,0 0 0,0 0 0,0 0 0,0 0 0,0 0 0,0 0 0,0-1 0,0 1 0,0 0 0,0 0 0,0 0 0,0 0 0,0 0 0,0 0 0,0-1 0,0 1 0,0 0 0,0 0 0,0 0 0,0 0 0,-1 0 0,1 0 0,0 0 0,0 0 0,0-1 0,0 1 0,0 0 0,0 0 0,0 0 0,0 0 0,-1 0 0,1 0 0,-24-8 0,12 5 0,-11-3 0,17 5 0,1-1 0,-1 1 0,0-1 0,1 0 0,-1 0 0,1 0 0,0-1 0,0 0 0,0 0 0,0 0 0,0 0 0,-4-6 0,8 9 0,1-1 0,-1 1 0,1-1 0,-1 1 0,1-1 0,0 1 0,-1-1 0,1 1 0,0-1 0,-1 0 0,1 1 0,0-1 0,0 0 0,-1 1 0,1-1 0,0 0 0,0 1 0,0-1 0,0 0 0,0 1 0,0-1 0,0 0 0,0 1 0,0-1 0,1 0 0,-1 1 0,0-1 0,0 0 0,1 1 0,-1-1 0,0 0 0,1 1 0,-1-1 0,0 1 0,1-1 0,-1 1 0,1-1 0,-1 1 0,1-1 0,-1 1 0,1-1 0,-1 1 0,1 0 0,0-1 0,0 1 0,5-3 0,-1 1 0,1 0 0,-1 0 0,9-2 0,-10 3 0,65-12 0,111-8 0,-113 14 0,467-44 0,-499 48 0,19-3 0,1 2 0,67 4 0,-119 1 0,0-1 0,0 0 0,-1 1 0,1-1 0,0 1 0,-1 0 0,1 0 0,-1 0 0,1 0 0,-1 1 0,1-1 0,-1 0 0,0 1 0,0 0 0,1 0 0,-1-1 0,0 1 0,-1 0 0,1 1 0,0-1 0,-1 0 0,1 0 0,-1 1 0,0-1 0,1 1 0,0 3 0,0 2 0,0 0 0,-1-1 0,0 1 0,-1 0 0,1-1 0,-1 1 0,-1 0 0,-1 9 0,1-12 0,-1-1 0,1 1 0,-1-1 0,0 0 0,0 0 0,0 0 0,-1 0 0,1 0 0,-1 0 0,0-1 0,0 1 0,-1-1 0,1 0 0,0 0 0,-1 0 0,0 0 0,0-1 0,0 1 0,-6 2 0,-10 4 0,0 0 0,-35 10 0,52-19 0,-26 8 0,0-2 0,0 0 0,0-3 0,0 0 0,-1-2 0,-35-2 0,8-5 0,2-2 0,-71-19 0,97 20 0,-120-34 0,145 39 0,-1 1 0,1 0 0,0 1 0,0-1 0,-1 1 0,1-1 0,0 1 0,-1 1 0,-4 0 0,2-1 0,-208 11 0,13-5-164,-70 3-655,-1311 20-3683,-16-27 3757,1344-2 1992,-13-15 3231,57 1-3973,-241 10-505,387 2 0,-97-17 0,47 4 0,-742-43 0,473 56 0,216 3 0,158-1 0,1 0 0,-1 1 0,0 0 0,1 1 0,-14 3 0,21-4 0,0-1 0,0 1 0,0 0 0,1-1 0,-1 1 0,0 0 0,0 0 0,1 0 0,-1 0 0,1 1 0,-1-1 0,1 0 0,0 1 0,-1-1 0,1 1 0,0-1 0,0 1 0,0 0 0,0-1 0,0 1 0,0 0 0,1 0 0,-1 0 0,0 0 0,1-1 0,0 1 0,-1 0 0,1 0 0,0 0 0,0 0 0,0 0 0,0 0 0,0 0 0,1 2 0,0-1 0,0-1 0,0 1 0,0 0 0,0 0 0,0-1 0,1 1 0,0-1 0,-1 1 0,1-1 0,0 0 0,0 1 0,0-1 0,0 0 0,0-1 0,4 4 0,44 23 0,-25-15 0,-8-3 0,105 57 0,-100-57 0,1 0 0,0-1 0,41 8 0,95 29 0,-108-29 0,86 17 0,-55-23 0,103 1 0,88-14 0,-118-1 0,-72 3 0,-8 1 0,1-3 0,95-15 0,-83 0 0,44-8 0,200-14 0,66 39 0,-170 3 0,1315-4 0,-1302 20 0,-145-8 0,-19-3 0,305 19 0,161-29 0,-497 4 0,52 10 0,5 0 0,469-4 0,-358-9 0,-190-1 0,0-1 0,0-1 0,0-1 0,-1-1 0,39-15 0,-12 4 0,25-10-1365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9T19:39:42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305 128 24575,'241'6'0,"-4"0"-164,761 8-2728,525 18-264,-1101-1 4039,-7 20 4140,114 19-4717,-405-59-306,181-8 0,-155-5 0,-132 2 0,39-1 0,-1 2 0,0 3 0,87 17 0,107 31 0,-182-43 0,119 3 0,-159-13 0,158-4 0,-149 1 0,-1-1 0,0-2 0,39-12 0,-28 4 0,146-41 0,-157 48 0,0 2 0,1 1 0,56 1 0,-83 4 0,33-1 0,-40 1 0,-1-1 0,0 1 0,0 0 0,1-1 0,-1 1 0,0-1 0,0 0 0,1 0 0,-1 0 0,0 0 0,0 0 0,0-1 0,-1 1 0,4-2 0,-5 2 0,0 1 0,0-1 0,1 1 0,-1-1 0,0 1 0,0-1 0,0 1 0,0-1 0,1 1 0,-1-1 0,0 1 0,0-1 0,0 1 0,0-1 0,0 1 0,0-1 0,0 1 0,-1-1 0,1 1 0,0-1 0,0 1 0,0-1 0,0 1 0,-1-1 0,1 1 0,0 0 0,0-1 0,-1 1 0,1-1 0,0 1 0,-1-1 0,1 1 0,0 0 0,-1-1 0,1 1 0,-1 0 0,1 0 0,-1-1 0,-19-11 0,20 12 0,-31-13 0,-1 2 0,0 1 0,-63-10 0,81 17 0,-45-7 0,-102-3 0,-62 13 0,112 2 0,-89-2-90,-175 2-329,2 22 153,-431 96 102,269-9-560,-2 0 241,225-54 304,-218 39-217,427-83 832,56-8 138,-56 13 1,-30 19 496,57-15-1039,-105 17 1,-363 6-33,302-31 0,-537 5 0,757-19 0,-39-6 0,54 5 0,0 0 0,0-1 0,0 0 0,1-1 0,-1 1 0,0-1 0,1 0 0,0-1 0,-10-6 0,9 4 0,1 0 0,-1 0 0,1 0 0,0-1 0,0 0 0,1 0 0,-8-13 0,12 18 0,0-1 0,0 1 0,0 0 0,0 0 0,1 0 0,-1 0 0,1-1 0,0 1 0,-1 0 0,1 0 0,0-1 0,0 1 0,0 0 0,1-1 0,-1 1 0,0 0 0,1 0 0,0-1 0,-1 1 0,1 0 0,0 0 0,0 0 0,0 0 0,0 0 0,1 0 0,-1 0 0,0 1 0,1-1 0,-1 0 0,1 1 0,0-1 0,0 1 0,0-1 0,-1 1 0,5-2 0,15-9 0,1 0 0,1 2 0,0 0 0,29-7 0,100-20 0,-125 31 0,63-11 0,175-8 0,93 24 0,-222 2 0,-102-1 0,473 15 0,-67 4 0,-312-16 0,150 11 0,126 2 0,-307-16 0,98-2 0,-146-1 0,-1-2 0,49-12 0,-42 3 0,1-2 0,-2-2 0,52-26 0,10-4 0,149-42 0,-246 84 0,148-37 0,187-26 0,-236 50 0,945-109 0,-560 106 0,2 24 0,-147 0 0,-344-2 0,19 0 0,-29 0 0,-19 0 0,-2165 0-2340,1571-23 1737,1-28-461,107 8 630,-22 32 4380,386 12-3451,-333 33-495,315-17 0,-364 54 0,364-47 0,-271 15 0,-3-32 0,206-5 0,3 12 341,-9 0-2047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5E855-E3D0-4C5A-B186-32C920E5CAD6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E4422-A82B-4C72-B179-1211D26E1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151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61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Cleaning:</a:t>
            </a:r>
            <a:r>
              <a:rPr lang="en-GB" sz="1200" dirty="0"/>
              <a:t> Removing unwanted fields, fixing data inconsistencies, and converting data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Enrichment:</a:t>
            </a:r>
            <a:r>
              <a:rPr lang="en-GB" sz="1200" dirty="0"/>
              <a:t> Adding additional information to documents based on pre-defined rules or external 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 dirty="0"/>
              <a:t>Data anonymization:</a:t>
            </a:r>
            <a:r>
              <a:rPr lang="en-GB" sz="1200" dirty="0"/>
              <a:t> Obscuring sensitive data before storing it in OpenSearch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/reference/8.13/</a:t>
            </a:r>
            <a:r>
              <a:rPr lang="en-US" dirty="0" err="1"/>
              <a:t>ingest.html#template-snippets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/latest/docs/resources/</a:t>
            </a:r>
            <a:r>
              <a:rPr lang="en-US" dirty="0" err="1"/>
              <a:t>ingest_pipeline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1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Chase launched in the UK in Sept 2021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Over 2M customers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£20B in balances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Current accounts, savings accounts, digital wealth &amp; investments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Winners at the British Bank Awards in several categories*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4.1 Trustpilot (Chase, Sep 2023)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4.8 Google - 4.9 iOS App Store Ratings (Chase, Sep 2023)</a:t>
            </a:r>
          </a:p>
          <a:p>
            <a:pPr algn="l">
              <a:lnSpc>
                <a:spcPct val="110000"/>
              </a:lnSpc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Chase launched in the UK in Sept 2021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Over 2M customers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£20B in balances (Chase and Nutmeg)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Current accounts, savings accounts, digital wealth &amp; investments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Winners at the British Bank Awards in several categories*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4.1 Trustpilot (Chase, Sep 2023)</a:t>
            </a:r>
          </a:p>
          <a:p>
            <a:r>
              <a:rPr lang="en-GB" sz="1200" dirty="0">
                <a:solidFill>
                  <a:srgbClr val="3086FF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GB" sz="1200" dirty="0">
                <a:solidFill>
                  <a:srgbClr val="0E1318"/>
                </a:solidFill>
                <a:effectLst/>
                <a:latin typeface="Helvetica" pitchFamily="2" charset="0"/>
              </a:rPr>
              <a:t>4.8 Google - 4.9 iOS App Store Ratings (Chase, Sep 2023)</a:t>
            </a:r>
          </a:p>
          <a:p>
            <a:pPr algn="l">
              <a:lnSpc>
                <a:spcPct val="110000"/>
              </a:lnSpc>
            </a:pPr>
            <a:endParaRPr lang="en-US" sz="1200" b="0" i="0" dirty="0">
              <a:solidFill>
                <a:schemeClr val="tx2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3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8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hashicorp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/latest/docs/resources/</a:t>
            </a:r>
            <a:r>
              <a:rPr lang="en-US" dirty="0" err="1"/>
              <a:t>opensearch_domain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</a:t>
            </a:r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opensearch</a:t>
            </a:r>
            <a:r>
              <a:rPr lang="en-US" dirty="0"/>
              <a:t>-project/</a:t>
            </a:r>
            <a:r>
              <a:rPr lang="en-US" dirty="0" err="1"/>
              <a:t>opensearch</a:t>
            </a:r>
            <a:r>
              <a:rPr lang="en-US" dirty="0"/>
              <a:t>/latest/docs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2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hashicorp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/latest/docs/resources/</a:t>
            </a:r>
            <a:r>
              <a:rPr lang="en-US" dirty="0" err="1"/>
              <a:t>opensearch_domain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phillbaker</a:t>
            </a:r>
            <a:r>
              <a:rPr lang="en-US" dirty="0"/>
              <a:t>/</a:t>
            </a:r>
            <a:r>
              <a:rPr lang="en-US" dirty="0" err="1"/>
              <a:t>elasticsearch</a:t>
            </a:r>
            <a:r>
              <a:rPr lang="en-US" dirty="0"/>
              <a:t>/latest/docs</a:t>
            </a:r>
          </a:p>
          <a:p>
            <a:r>
              <a:rPr lang="en-US" dirty="0"/>
              <a:t>https://</a:t>
            </a:r>
            <a:r>
              <a:rPr lang="en-US" dirty="0" err="1"/>
              <a:t>registry.terraform.io</a:t>
            </a:r>
            <a:r>
              <a:rPr lang="en-US" dirty="0"/>
              <a:t>/providers/</a:t>
            </a:r>
            <a:r>
              <a:rPr lang="en-US" dirty="0" err="1"/>
              <a:t>opensearch</a:t>
            </a:r>
            <a:r>
              <a:rPr lang="en-US" dirty="0"/>
              <a:t>-project/</a:t>
            </a:r>
            <a:r>
              <a:rPr lang="en-US" dirty="0" err="1"/>
              <a:t>opensearch</a:t>
            </a:r>
            <a:r>
              <a:rPr lang="en-US" dirty="0"/>
              <a:t>/latest/docs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7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`Mappings`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— creating a schema definition. Data that is stored usually has multiple data types associated with its fields, such as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`text`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`keyword`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`long`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`date`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and so on. Elasticsearch consults the mapping definitions to apply appropriate rules for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analyzing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incoming data before storing it for efficient and effective searching.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`Settings`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set of configuration settings, such as number of shards and replicas, refresh rate, compression codec, and others.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_Dynamic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can be tweaked on a live index at runtime.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_Static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are applied to an index in a non-operational mode.</a:t>
            </a: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`Aliases`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alternate names given to indexes. An alias can point to a single or multiple indexes. For example, an alias named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my_cars_aliases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could point to all car indexes. We can also execute queries on aliases as if we are running them on individual aliases.</a:t>
            </a:r>
          </a:p>
          <a:p>
            <a:pPr marL="171450" indent="-171450">
              <a:buFontTx/>
              <a:buChar char="-"/>
            </a:pP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opster.com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/guides/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-data-architecture/index-templating-in-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-how-to-use-composable-templates/ </a:t>
            </a:r>
          </a:p>
          <a:p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registry.terraform.io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/providers/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phillbaker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elasticsearch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/latest/docs/resources/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index_template</a:t>
            </a: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1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`Mappings`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— creating a schema definition. Data that is stored usually has multiple data types associated with its fields, such as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`text`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`keyword`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`long`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`date`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and so on. Elasticsearch consults the mapping definitions to apply appropriate rules for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analyzing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incoming data before storing it for efficient and effective searching.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`Settings`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set of configuration settings, such as number of shards and replicas, refresh rate, compression codec, and others.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_Dynamic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can be tweaked on a live index at runtime. </a:t>
            </a:r>
            <a:r>
              <a:rPr lang="en-GB" b="0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_Static settings_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are applied to an index in a non-operational mode.</a:t>
            </a:r>
          </a:p>
          <a:p>
            <a:r>
              <a:rPr lang="en-GB" b="0" dirty="0">
                <a:solidFill>
                  <a:srgbClr val="9538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550AE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`Aliases`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alternate names given to indexes. An alias can point to a single or multiple indexes. For example, an alias named 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my_cars_aliases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could point to all car indexes. We can also execute queries on aliases as if we are running them on individual aliases. </a:t>
            </a:r>
          </a:p>
          <a:p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https://</a:t>
            </a:r>
            <a:r>
              <a:rPr lang="en-GB" b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opensearch.org</a:t>
            </a:r>
            <a: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/docs/latest/field-types/supported-field-types/match-only-text/</a:t>
            </a:r>
            <a:br>
              <a:rPr lang="en-GB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GB" b="0" dirty="0">
              <a:solidFill>
                <a:srgbClr val="1F2328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0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/docs/2.14/im-plugin/ism/policies/#rollover</a:t>
            </a:r>
          </a:p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/docs/2.14/im-plugin/ism/policies/#transitions</a:t>
            </a:r>
          </a:p>
          <a:p>
            <a:r>
              <a:rPr lang="en-US" dirty="0"/>
              <a:t>https://</a:t>
            </a:r>
            <a:r>
              <a:rPr lang="en-US" dirty="0" err="1"/>
              <a:t>opensearch.org</a:t>
            </a:r>
            <a:r>
              <a:rPr lang="en-US" dirty="0"/>
              <a:t>/docs/latest/tuning-your-cluster/availability-and-recovery/segment-replication/index/</a:t>
            </a:r>
          </a:p>
          <a:p>
            <a:r>
              <a:rPr lang="en-US" dirty="0"/>
              <a:t>https://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opensearch</a:t>
            </a:r>
            <a:r>
              <a:rPr lang="en-US" dirty="0"/>
              <a:t>-service/latest/</a:t>
            </a:r>
            <a:r>
              <a:rPr lang="en-US" dirty="0" err="1"/>
              <a:t>developerguide</a:t>
            </a:r>
            <a:r>
              <a:rPr lang="en-US" dirty="0"/>
              <a:t>/</a:t>
            </a:r>
            <a:r>
              <a:rPr lang="en-US" dirty="0" err="1"/>
              <a:t>ism.html#ism-diff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docs.aws.amazon.com</a:t>
            </a:r>
            <a:r>
              <a:rPr lang="en-US" dirty="0"/>
              <a:t>/</a:t>
            </a:r>
            <a:r>
              <a:rPr lang="en-US" dirty="0" err="1"/>
              <a:t>opensearch</a:t>
            </a:r>
            <a:r>
              <a:rPr lang="en-US" dirty="0"/>
              <a:t>-service/latest/</a:t>
            </a:r>
            <a:r>
              <a:rPr lang="en-US" dirty="0" err="1"/>
              <a:t>developerguide</a:t>
            </a:r>
            <a:r>
              <a:rPr lang="en-US" dirty="0"/>
              <a:t>/ism-</a:t>
            </a:r>
            <a:r>
              <a:rPr lang="en-US" dirty="0" err="1"/>
              <a:t>tutorial.html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0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fidentialInternal"/>
          <p:cNvSpPr txBox="1"/>
          <p:nvPr userDrawn="1"/>
        </p:nvSpPr>
        <p:spPr>
          <a:xfrm>
            <a:off x="2918460" y="563880"/>
            <a:ext cx="870204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pic>
        <p:nvPicPr>
          <p:cNvPr id="11" name="Template_BG_01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498983"/>
            <a:ext cx="11041380" cy="564257"/>
          </a:xfrm>
        </p:spPr>
        <p:txBody>
          <a:bodyPr vert="horz" wrap="square" lIns="0" tIns="0" rIns="0" bIns="0" anchor="b">
            <a:spAutoFit/>
          </a:bodyPr>
          <a:lstStyle>
            <a:lvl1pPr algn="l">
              <a:spcBef>
                <a:spcPct val="9500"/>
              </a:spcBef>
              <a:buFontTx/>
              <a:buNone/>
              <a:defRPr sz="36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6" name="Presentation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579120" y="5166360"/>
            <a:ext cx="4991100" cy="807720"/>
          </a:xfrm>
          <a:prstGeom prst="rect">
            <a:avLst/>
          </a:prstGeom>
        </p:spPr>
        <p:txBody>
          <a:bodyPr vert="horz" wrap="square" lIns="0" tIns="36576" rIns="36576" bIns="36576" anchor="b">
            <a:noAutofit/>
          </a:bodyPr>
          <a:lstStyle>
            <a:lvl1pPr marL="2646" indent="0" algn="l">
              <a:lnSpc>
                <a:spcPct val="110000"/>
              </a:lnSpc>
              <a:spcBef>
                <a:spcPts val="758"/>
              </a:spcBef>
              <a:buFontTx/>
              <a:buNone/>
              <a:defRPr sz="1000" b="0" i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2859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44774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81929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419083" indent="0" algn="l">
              <a:buFontTx/>
              <a:buNone/>
              <a:defRPr sz="1000" b="0" i="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Name, Title, Group</a:t>
            </a:r>
          </a:p>
        </p:txBody>
      </p:sp>
      <p:sp>
        <p:nvSpPr>
          <p:cNvPr id="9" name="Confidential"/>
          <p:cNvSpPr txBox="1"/>
          <p:nvPr userDrawn="1"/>
        </p:nvSpPr>
        <p:spPr>
          <a:xfrm>
            <a:off x="579120" y="6206047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PlaceholderDate"/>
          <p:cNvSpPr>
            <a:spLocks noGrp="1"/>
          </p:cNvSpPr>
          <p:nvPr>
            <p:ph type="body" sz="quarter" idx="13" hasCustomPrompt="1"/>
          </p:nvPr>
        </p:nvSpPr>
        <p:spPr>
          <a:xfrm>
            <a:off x="579120" y="3268980"/>
            <a:ext cx="3649980" cy="320040"/>
          </a:xfrm>
          <a:prstGeom prst="rect">
            <a:avLst/>
          </a:prstGeom>
        </p:spPr>
        <p:txBody>
          <a:bodyPr vert="horz" wrap="none" lIns="0" tIns="0" rIns="0" bIns="0" anchor="t">
            <a:noAutofit/>
          </a:bodyPr>
          <a:lstStyle>
            <a:lvl1pPr marL="2646" indent="0" algn="l">
              <a:spcBef>
                <a:spcPts val="8"/>
              </a:spcBef>
              <a:buFontTx/>
              <a:buNone/>
              <a:defRPr sz="11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22859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44774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281929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419083" indent="0" algn="l">
              <a:buFontTx/>
              <a:buNone/>
              <a:defRPr sz="1167" b="0" i="0">
                <a:solidFill>
                  <a:schemeClr val="bg2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[Date]</a:t>
            </a: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50349"/>
            <a:ext cx="1098652" cy="2036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GB" sz="100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5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Tw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A5191957-040A-4F81-91A8-5D70E86423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11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07670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7A6D6827-B779-4EA4-B64A-612F8FFCDC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51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B07BA554-952B-4A93-9612-FACFA6FFF1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681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047F6C6B-27A9-425E-BB0E-C51D1236B4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755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339340"/>
            <a:ext cx="11041380" cy="1371600"/>
          </a:xfrm>
        </p:spPr>
        <p:txBody>
          <a:bodyPr vert="horz" wrap="square" lIns="0" tIns="0" rIns="0" bIns="0" anchor="b">
            <a:noAutofit/>
          </a:bodyPr>
          <a:lstStyle>
            <a:lvl1pPr algn="l">
              <a:lnSpc>
                <a:spcPct val="110000"/>
              </a:lnSpc>
              <a:spcBef>
                <a:spcPct val="0"/>
              </a:spcBef>
              <a:buFontTx/>
              <a:buNone/>
              <a:defRPr sz="2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/>
              <a:t>Click to edit Section Divider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9120" y="769620"/>
            <a:ext cx="1104138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geSubtitle"/>
          <p:cNvSpPr>
            <a:spLocks noGrp="1"/>
          </p:cNvSpPr>
          <p:nvPr>
            <p:ph type="subTitle" idx="11" hasCustomPrompt="1"/>
          </p:nvPr>
        </p:nvSpPr>
        <p:spPr>
          <a:xfrm>
            <a:off x="579120" y="3832860"/>
            <a:ext cx="11041380" cy="36576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758"/>
              </a:spcBef>
              <a:buFontTx/>
              <a:buNone/>
              <a:defRPr sz="1167" b="1" i="0">
                <a:solidFill>
                  <a:schemeClr val="bg2"/>
                </a:solidFill>
                <a:latin typeface="Open Sans ExtraBold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add Section Divider subtitle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79120" y="6012180"/>
            <a:ext cx="1104138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fidentialInternal"/>
          <p:cNvSpPr txBox="1"/>
          <p:nvPr userDrawn="1"/>
        </p:nvSpPr>
        <p:spPr>
          <a:xfrm>
            <a:off x="2918460" y="403860"/>
            <a:ext cx="87020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sp>
        <p:nvSpPr>
          <p:cNvPr id="8" name="Confidential"/>
          <p:cNvSpPr txBox="1"/>
          <p:nvPr userDrawn="1"/>
        </p:nvSpPr>
        <p:spPr>
          <a:xfrm>
            <a:off x="2918460" y="6190806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9" name="PageNumber"/>
          <p:cNvSpPr txBox="1"/>
          <p:nvPr userDrawn="1"/>
        </p:nvSpPr>
        <p:spPr>
          <a:xfrm>
            <a:off x="5958840" y="6276013"/>
            <a:ext cx="274320" cy="12003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750" b="0" i="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D4F34-24CF-4E3B-9232-773E69A3804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02680"/>
            <a:ext cx="1098652" cy="2036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3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gendaLabel"/>
          <p:cNvSpPr txBox="1"/>
          <p:nvPr userDrawn="1">
            <p:custDataLst>
              <p:tags r:id="rId1"/>
            </p:custDataLst>
          </p:nvPr>
        </p:nvSpPr>
        <p:spPr>
          <a:xfrm>
            <a:off x="579120" y="403860"/>
            <a:ext cx="11041380" cy="60198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GB" sz="2333" b="0" i="0" dirty="0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Agenda</a:t>
            </a:r>
          </a:p>
        </p:txBody>
      </p:sp>
      <p:sp>
        <p:nvSpPr>
          <p:cNvPr id="4" name="AgendaPage"/>
          <p:cNvSpPr txBox="1"/>
          <p:nvPr userDrawn="1">
            <p:custDataLst>
              <p:tags r:id="rId2"/>
            </p:custDataLst>
          </p:nvPr>
        </p:nvSpPr>
        <p:spPr>
          <a:xfrm>
            <a:off x="11306312" y="1478280"/>
            <a:ext cx="314189" cy="250325"/>
          </a:xfrm>
          <a:prstGeom prst="rect">
            <a:avLst/>
          </a:prstGeom>
          <a:noFill/>
        </p:spPr>
        <p:txBody>
          <a:bodyPr vert="horz" wrap="none" lIns="0" tIns="38100" rIns="0" bIns="3810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1083" b="0" i="0" dirty="0">
                <a:solidFill>
                  <a:schemeClr val="bg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Page</a:t>
            </a:r>
          </a:p>
        </p:txBody>
      </p:sp>
      <p:sp>
        <p:nvSpPr>
          <p:cNvPr id="5" name="AgendaTable"/>
          <p:cNvSpPr>
            <a:spLocks noGrp="1"/>
          </p:cNvSpPr>
          <p:nvPr>
            <p:ph type="tbl" idx="10"/>
          </p:nvPr>
        </p:nvSpPr>
        <p:spPr>
          <a:xfrm>
            <a:off x="556260" y="1798320"/>
            <a:ext cx="11041380" cy="4434840"/>
          </a:xfrm>
          <a:prstGeom prst="rect">
            <a:avLst/>
          </a:prstGeom>
        </p:spPr>
        <p:txBody>
          <a:bodyPr/>
          <a:lstStyle>
            <a:lvl1pPr marL="2646" indent="0">
              <a:buFontTx/>
              <a:buNone/>
              <a:defRPr sz="1083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49503554-93D3-42A9-8F3A-7B02FBDD7EB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973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type="body" idx="10"/>
          </p:nvPr>
        </p:nvSpPr>
        <p:spPr>
          <a:xfrm>
            <a:off x="579120" y="1592580"/>
            <a:ext cx="11041380" cy="4434840"/>
          </a:xfrm>
          <a:prstGeom prst="rect">
            <a:avLst/>
          </a:prstGeom>
        </p:spPr>
        <p:txBody>
          <a:bodyPr vert="horz" wrap="square" lIns="91440" tIns="36576" rIns="36576" bIns="36576" anchor="t">
            <a:noAutofit/>
          </a:bodyPr>
          <a:lstStyle>
            <a:lvl1pPr marL="2646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2859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44774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281929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419083" indent="0" algn="l">
              <a:lnSpc>
                <a:spcPct val="110000"/>
              </a:lnSpc>
              <a:spcBef>
                <a:spcPct val="0"/>
              </a:spcBef>
              <a:buFontTx/>
              <a:buNone/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D39E5E1E-43CA-4DB1-934C-0E0DDFEDF81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900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436626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8161020" y="1859280"/>
            <a:ext cx="34594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BB63D539-2A4C-4543-A175-1F143B0766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385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ree Conten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69164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316992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655820"/>
            <a:ext cx="1104138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BDAA9421-8505-48C1-828F-AA31CD8702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006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69164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31699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579120" y="46558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6431280" y="169164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6431280" y="31699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6431280" y="4655820"/>
            <a:ext cx="5189220" cy="11506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0" name="Picture 9" descr="cidimage003.png@01D7C45B.8A5C6CE0">
            <a:extLst>
              <a:ext uri="{FF2B5EF4-FFF2-40B4-BE49-F238E27FC236}">
                <a16:creationId xmlns:a16="http://schemas.microsoft.com/office/drawing/2014/main" id="{57C93F37-C09E-45A3-A8BA-8AE544839F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98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fidentialInternal"/>
          <p:cNvSpPr txBox="1"/>
          <p:nvPr userDrawn="1"/>
        </p:nvSpPr>
        <p:spPr>
          <a:xfrm>
            <a:off x="2918460" y="563880"/>
            <a:ext cx="870204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667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STRICTLY PRIVATE AND CONFIDENTIAL</a:t>
            </a:r>
          </a:p>
        </p:txBody>
      </p:sp>
      <p:pic>
        <p:nvPicPr>
          <p:cNvPr id="11" name="Template_BG_01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1219199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laceholderTitle"/>
          <p:cNvSpPr>
            <a:spLocks noGrp="1"/>
          </p:cNvSpPr>
          <p:nvPr>
            <p:ph type="title" idx="10" hasCustomPrompt="1"/>
          </p:nvPr>
        </p:nvSpPr>
        <p:spPr>
          <a:xfrm>
            <a:off x="579120" y="2498983"/>
            <a:ext cx="11041380" cy="564257"/>
          </a:xfrm>
        </p:spPr>
        <p:txBody>
          <a:bodyPr vert="horz" wrap="square" lIns="0" tIns="0" rIns="0" bIns="0" anchor="b">
            <a:spAutoFit/>
          </a:bodyPr>
          <a:lstStyle>
            <a:lvl1pPr algn="l">
              <a:spcBef>
                <a:spcPct val="9500"/>
              </a:spcBef>
              <a:buFontTx/>
              <a:buNone/>
              <a:defRPr sz="3667" b="0" i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9" name="Confidential"/>
          <p:cNvSpPr txBox="1"/>
          <p:nvPr userDrawn="1"/>
        </p:nvSpPr>
        <p:spPr>
          <a:xfrm>
            <a:off x="579120" y="6206047"/>
            <a:ext cx="8702040" cy="183768"/>
          </a:xfrm>
          <a:prstGeom prst="rect">
            <a:avLst/>
          </a:prstGeom>
          <a:noFill/>
        </p:spPr>
        <p:txBody>
          <a:bodyPr vert="horz" wrap="square" lIns="0" tIns="38100" rIns="0" bIns="38100" rtlCol="0" anchor="ctr">
            <a:spAutoFit/>
          </a:bodyPr>
          <a:lstStyle/>
          <a:p>
            <a:pPr algn="r">
              <a:lnSpc>
                <a:spcPct val="110000"/>
              </a:lnSpc>
            </a:pPr>
            <a:endParaRPr lang="en-GB" sz="667" b="0" i="0" cap="all" spc="175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10514228" y="6250349"/>
            <a:ext cx="1098652" cy="20368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GB" sz="1000" dirty="0">
              <a:solidFill>
                <a:schemeClr val="tx2"/>
              </a:solidFill>
              <a:latin typeface="Open Sans Light" panose="020B0606030504020204" pitchFamily="34" charset="0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579120" y="723901"/>
            <a:ext cx="1970288" cy="579154"/>
          </a:xfrm>
          <a:prstGeom prst="rect">
            <a:avLst/>
          </a:prstGeom>
          <a:solidFill>
            <a:srgbClr val="007CC7"/>
          </a:solidFill>
        </p:spPr>
        <p:txBody>
          <a:bodyPr vert="horz" wrap="square" lIns="76200" tIns="30480" rIns="30480" bIns="30480" rtlCol="0" anchor="ctr">
            <a:noAutofit/>
          </a:bodyPr>
          <a:lstStyle>
            <a:lvl1pPr marL="10160" indent="-6985" algn="l" defTabSz="914400" rtl="0" eaLnBrk="1" latinLnBrk="0" hangingPunct="1">
              <a:lnSpc>
                <a:spcPct val="110000"/>
              </a:lnSpc>
              <a:spcBef>
                <a:spcPts val="910"/>
              </a:spcBef>
              <a:spcAft>
                <a:spcPct val="0"/>
              </a:spcAft>
              <a:buFontTx/>
              <a:buNone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10312" indent="-18288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92000"/>
              <a:buFont typeface="Wingdings" panose="05000000000000000000" pitchFamily="2" charset="2"/>
              <a:buChar char="n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384048" indent="-210312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n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557784" indent="-219456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  <a:defRPr sz="12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33" b="1" spc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EnterDynamo</a:t>
            </a:r>
          </a:p>
        </p:txBody>
      </p:sp>
    </p:spTree>
    <p:extLst>
      <p:ext uri="{BB962C8B-B14F-4D97-AF65-F5344CB8AC3E}">
        <p14:creationId xmlns:p14="http://schemas.microsoft.com/office/powerpoint/2010/main" val="1495557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436626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8161020" y="185928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57912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436626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8161020" y="4076700"/>
            <a:ext cx="34594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ageSubtitle"/>
          <p:cNvSpPr>
            <a:spLocks noGrp="1"/>
          </p:cNvSpPr>
          <p:nvPr>
            <p:ph type="subTitle" sz="quarter" idx="16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0" name="Picture 9" descr="cidimage003.png@01D7C45B.8A5C6CE0">
            <a:extLst>
              <a:ext uri="{FF2B5EF4-FFF2-40B4-BE49-F238E27FC236}">
                <a16:creationId xmlns:a16="http://schemas.microsoft.com/office/drawing/2014/main" id="{B32AF2F0-A146-43D5-830D-98A1357A058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001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339090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21030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9022080" y="185928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5"/>
          <p:cNvSpPr>
            <a:spLocks noGrp="1"/>
          </p:cNvSpPr>
          <p:nvPr>
            <p:ph sz="quarter" idx="14"/>
          </p:nvPr>
        </p:nvSpPr>
        <p:spPr>
          <a:xfrm>
            <a:off x="57912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6"/>
          <p:cNvSpPr>
            <a:spLocks noGrp="1"/>
          </p:cNvSpPr>
          <p:nvPr>
            <p:ph sz="quarter" idx="15"/>
          </p:nvPr>
        </p:nvSpPr>
        <p:spPr>
          <a:xfrm>
            <a:off x="339090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7"/>
          <p:cNvSpPr>
            <a:spLocks noGrp="1"/>
          </p:cNvSpPr>
          <p:nvPr>
            <p:ph sz="quarter" idx="16"/>
          </p:nvPr>
        </p:nvSpPr>
        <p:spPr>
          <a:xfrm>
            <a:off x="621030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8"/>
          <p:cNvSpPr>
            <a:spLocks noGrp="1"/>
          </p:cNvSpPr>
          <p:nvPr>
            <p:ph sz="quarter" idx="17"/>
          </p:nvPr>
        </p:nvSpPr>
        <p:spPr>
          <a:xfrm>
            <a:off x="9022080" y="4076700"/>
            <a:ext cx="259080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ageSubtitle"/>
          <p:cNvSpPr>
            <a:spLocks noGrp="1"/>
          </p:cNvSpPr>
          <p:nvPr>
            <p:ph type="subTitle" sz="quarter" idx="18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12" name="Picture 11" descr="cidimage003.png@01D7C45B.8A5C6CE0">
            <a:extLst>
              <a:ext uri="{FF2B5EF4-FFF2-40B4-BE49-F238E27FC236}">
                <a16:creationId xmlns:a16="http://schemas.microsoft.com/office/drawing/2014/main" id="{02F736BB-C3DC-47C0-BD6E-96694FD2C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336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Light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ageSubtitle"/>
          <p:cNvSpPr>
            <a:spLocks noGrp="1"/>
          </p:cNvSpPr>
          <p:nvPr>
            <p:ph type="subTitle" idx="10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sp>
        <p:nvSpPr>
          <p:cNvPr id="4" name="Content1"/>
          <p:cNvSpPr>
            <a:spLocks noGrp="1"/>
          </p:cNvSpPr>
          <p:nvPr>
            <p:ph sz="quarter" idx="11"/>
          </p:nvPr>
        </p:nvSpPr>
        <p:spPr>
          <a:xfrm>
            <a:off x="579120" y="1859280"/>
            <a:ext cx="265938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2"/>
          <p:cNvSpPr>
            <a:spLocks noGrp="1"/>
          </p:cNvSpPr>
          <p:nvPr>
            <p:ph sz="quarter" idx="12"/>
          </p:nvPr>
        </p:nvSpPr>
        <p:spPr>
          <a:xfrm>
            <a:off x="3771900" y="1859280"/>
            <a:ext cx="784860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05200" y="1859280"/>
            <a:ext cx="0" cy="3954780"/>
          </a:xfrm>
          <a:prstGeom prst="line">
            <a:avLst/>
          </a:prstGeom>
          <a:ln w="9525">
            <a:solidFill>
              <a:srgbClr val="AFB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8A44D176-ED04-42B7-9D1D-275890425CC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918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9120" y="265313"/>
            <a:ext cx="11041380" cy="601980"/>
          </a:xfrm>
          <a:prstGeom prst="rect">
            <a:avLst/>
          </a:prstGeom>
        </p:spPr>
        <p:txBody>
          <a:bodyPr/>
          <a:lstStyle>
            <a:lvl1pPr>
              <a:defRPr sz="2650">
                <a:latin typeface="+mn-lt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648393" y="982978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62"/>
              </a:spcBef>
              <a:buFontTx/>
              <a:buNone/>
              <a:defRPr sz="1325" b="0" i="0">
                <a:solidFill>
                  <a:schemeClr val="tx1"/>
                </a:solidFill>
                <a:latin typeface="+mn-lt"/>
              </a:defRPr>
            </a:lvl1pPr>
            <a:lvl2pPr marL="302880" indent="0" algn="ctr">
              <a:buNone/>
            </a:lvl2pPr>
            <a:lvl3pPr marL="605757" indent="0" algn="ctr">
              <a:buNone/>
            </a:lvl3pPr>
            <a:lvl4pPr marL="908636" indent="0" algn="ctr">
              <a:buNone/>
            </a:lvl4pPr>
            <a:lvl5pPr marL="1211514" indent="0" algn="ctr">
              <a:buNone/>
            </a:lvl5pPr>
            <a:lvl6pPr marL="1514394" indent="0" algn="ctr">
              <a:buNone/>
            </a:lvl6pPr>
            <a:lvl7pPr marL="1817272" indent="0" algn="ctr">
              <a:buNone/>
            </a:lvl7pPr>
            <a:lvl8pPr marL="2120150" indent="0" algn="ctr">
              <a:buNone/>
            </a:lvl8pPr>
            <a:lvl9pPr marL="2423030" indent="0" algn="ctr">
              <a:buNone/>
            </a:lvl9pPr>
          </a:lstStyle>
          <a:p>
            <a:r>
              <a:rPr lang="en-GB" dirty="0"/>
              <a:t>Click to edit Page Subtitle</a:t>
            </a:r>
          </a:p>
        </p:txBody>
      </p:sp>
      <p:sp>
        <p:nvSpPr>
          <p:cNvPr id="6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629710" y="1829596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8"/>
          </p:nvPr>
        </p:nvSpPr>
        <p:spPr>
          <a:xfrm>
            <a:off x="6299731" y="1829596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8" name="Table Placeholder 3">
            <a:extLst>
              <a:ext uri="{FF2B5EF4-FFF2-40B4-BE49-F238E27FC236}">
                <a16:creationId xmlns:a16="http://schemas.microsoft.com/office/drawing/2014/main" id="{4F1BABF7-6957-1E46-9C29-23300C58E207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29710" y="3283525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Table Placeholder 3">
            <a:extLst>
              <a:ext uri="{FF2B5EF4-FFF2-40B4-BE49-F238E27FC236}">
                <a16:creationId xmlns:a16="http://schemas.microsoft.com/office/drawing/2014/main" id="{D20EBAAF-B9D0-B146-9ED9-3F83CB00C6C0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629708" y="4737457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10" name="Table Placeholder 6">
            <a:extLst>
              <a:ext uri="{FF2B5EF4-FFF2-40B4-BE49-F238E27FC236}">
                <a16:creationId xmlns:a16="http://schemas.microsoft.com/office/drawing/2014/main" id="{A67649E4-03E4-6843-8249-242CCE0E06FF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6299731" y="3283525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BC3469AD-A606-6A47-96C8-7F55EEE1527F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6299729" y="4737457"/>
            <a:ext cx="5299603" cy="1218406"/>
          </a:xfrm>
          <a:prstGeom prst="rect">
            <a:avLst/>
          </a:prstGeom>
        </p:spPr>
        <p:txBody>
          <a:bodyPr/>
          <a:lstStyle>
            <a:lvl1pPr>
              <a:defRPr sz="1060">
                <a:solidFill>
                  <a:schemeClr val="tx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cidimage003.png@01D7C45B.8A5C6CE0">
            <a:extLst>
              <a:ext uri="{FF2B5EF4-FFF2-40B4-BE49-F238E27FC236}">
                <a16:creationId xmlns:a16="http://schemas.microsoft.com/office/drawing/2014/main" id="{D4609622-B2CA-4D91-8102-763775AFF0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77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ight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90500" y="6515101"/>
            <a:ext cx="1556516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1pPr>
          </a:lstStyle>
          <a:p>
            <a:r>
              <a:rPr sz="700" dirty="0"/>
              <a:t>JPMC digital proprietary confidential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xfrm>
            <a:off x="11650066" y="6394450"/>
            <a:ext cx="226619" cy="2349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5D45F392-9B23-4068-A7FF-599EDEEAFD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542790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6349" y="1855694"/>
            <a:ext cx="11039302" cy="3953435"/>
          </a:xfrm>
        </p:spPr>
        <p:txBody>
          <a:bodyPr/>
          <a:lstStyle>
            <a:lvl1pPr>
              <a:defRPr sz="1059" b="0" i="0">
                <a:solidFill>
                  <a:schemeClr val="tx2"/>
                </a:solidFill>
                <a:latin typeface="Arial"/>
              </a:defRPr>
            </a:lvl1pPr>
            <a:lvl2pPr>
              <a:defRPr sz="1059" b="0" i="0">
                <a:solidFill>
                  <a:schemeClr val="tx2"/>
                </a:solidFill>
                <a:latin typeface="Arial"/>
              </a:defRPr>
            </a:lvl2pPr>
            <a:lvl3pPr>
              <a:defRPr sz="1059" b="0" i="0">
                <a:solidFill>
                  <a:schemeClr val="tx2"/>
                </a:solidFill>
                <a:latin typeface="Arial"/>
              </a:defRPr>
            </a:lvl3pPr>
            <a:lvl4pPr>
              <a:defRPr sz="1059" b="0" i="0">
                <a:solidFill>
                  <a:schemeClr val="tx2"/>
                </a:solidFill>
                <a:latin typeface="Arial"/>
              </a:defRPr>
            </a:lvl4pPr>
            <a:lvl5pPr>
              <a:defRPr sz="1059" b="0" i="0">
                <a:solidFill>
                  <a:schemeClr val="tx2"/>
                </a:solidFill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576349" y="1169895"/>
            <a:ext cx="11039302" cy="322729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82"/>
              </a:spcBef>
              <a:buFontTx/>
              <a:buNone/>
              <a:defRPr sz="1323" b="0" i="0">
                <a:solidFill>
                  <a:schemeClr val="tx2"/>
                </a:solidFill>
                <a:latin typeface="Arial"/>
              </a:defRPr>
            </a:lvl1pPr>
            <a:lvl2pPr marL="403386" indent="0" algn="ctr">
              <a:buNone/>
            </a:lvl2pPr>
            <a:lvl3pPr marL="806774" indent="0" algn="ctr">
              <a:buNone/>
            </a:lvl3pPr>
            <a:lvl4pPr marL="1210160" indent="0" algn="ctr">
              <a:buNone/>
            </a:lvl4pPr>
            <a:lvl5pPr marL="1613546" indent="0" algn="ctr">
              <a:buNone/>
            </a:lvl5pPr>
            <a:lvl6pPr marL="2016933" indent="0" algn="ctr">
              <a:buNone/>
            </a:lvl6pPr>
            <a:lvl7pPr marL="2420320" indent="0" algn="ctr">
              <a:buNone/>
            </a:lvl7pPr>
            <a:lvl8pPr marL="2823707" indent="0" algn="ctr">
              <a:buNone/>
            </a:lvl8pPr>
            <a:lvl9pPr marL="3227093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5" name="Picture 4" descr="cidimage003.png@01D7C45B.8A5C6CE0">
            <a:extLst>
              <a:ext uri="{FF2B5EF4-FFF2-40B4-BE49-F238E27FC236}">
                <a16:creationId xmlns:a16="http://schemas.microsoft.com/office/drawing/2014/main" id="{8BC553A4-E5BA-4DCD-A1AE-31998135F08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9497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dimage003.png@01D7C45B.8A5C6CE0">
            <a:extLst>
              <a:ext uri="{FF2B5EF4-FFF2-40B4-BE49-F238E27FC236}">
                <a16:creationId xmlns:a16="http://schemas.microsoft.com/office/drawing/2014/main" id="{FFD96413-EFD1-4F50-93E9-AA5C14A123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34524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187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120" y="290973"/>
            <a:ext cx="11041380" cy="601980"/>
          </a:xfrm>
          <a:prstGeom prst="rect">
            <a:avLst/>
          </a:prstGeom>
        </p:spPr>
        <p:txBody>
          <a:bodyPr/>
          <a:lstStyle>
            <a:lvl1pPr>
              <a:defRPr sz="3333">
                <a:latin typeface="+mj-lt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4" name="Page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35563" y="990035"/>
            <a:ext cx="10984937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667" b="0" i="0">
                <a:solidFill>
                  <a:schemeClr val="tx1"/>
                </a:solidFill>
                <a:latin typeface="+mn-lt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 dirty="0"/>
              <a:t>Click to edit Page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65004" y="1844880"/>
            <a:ext cx="7874000" cy="254000"/>
          </a:xfrm>
          <a:prstGeom prst="rect">
            <a:avLst/>
          </a:prstGeom>
        </p:spPr>
        <p:txBody>
          <a:bodyPr/>
          <a:lstStyle>
            <a:lvl1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2pPr>
            <a:lvl3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3pPr>
            <a:lvl4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4pPr>
            <a:lvl5pPr>
              <a:defRPr sz="15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lvl="0"/>
            <a:endParaRPr lang="en-GB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35000" y="2262188"/>
            <a:ext cx="10985500" cy="3607594"/>
          </a:xfrm>
          <a:prstGeom prst="rect">
            <a:avLst/>
          </a:prstGeom>
        </p:spPr>
        <p:txBody>
          <a:bodyPr/>
          <a:lstStyle>
            <a:lvl1pPr>
              <a:defRPr sz="1333">
                <a:solidFill>
                  <a:schemeClr val="tx1"/>
                </a:solidFill>
                <a:latin typeface="+mn-lt"/>
              </a:defRPr>
            </a:lvl1pPr>
            <a:lvl2pPr>
              <a:defRPr sz="1333"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Google Shape;56;p14">
            <a:extLst>
              <a:ext uri="{FF2B5EF4-FFF2-40B4-BE49-F238E27FC236}">
                <a16:creationId xmlns:a16="http://schemas.microsoft.com/office/drawing/2014/main" id="{FF642FB8-E91C-42E5-B392-179318A08548}"/>
              </a:ext>
            </a:extLst>
          </p:cNvPr>
          <p:cNvSpPr txBox="1">
            <a:spLocks noGrp="1"/>
          </p:cNvSpPr>
          <p:nvPr>
            <p:ph type="sldNum" idx="15"/>
          </p:nvPr>
        </p:nvSpPr>
        <p:spPr>
          <a:xfrm rot="-5400000">
            <a:off x="24467" y="6060700"/>
            <a:ext cx="531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rtl="0">
              <a:buNone/>
              <a:defRPr sz="933">
                <a:solidFill>
                  <a:srgbClr val="0091DA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A3573B28-7176-4839-8F3C-F9FE7A352C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98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WHITE" preserve="1">
  <p:cSld name="EMPTY WHIT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55"/>
          <p:cNvSpPr txBox="1"/>
          <p:nvPr/>
        </p:nvSpPr>
        <p:spPr>
          <a:xfrm rot="-5400000">
            <a:off x="-194333" y="3366820"/>
            <a:ext cx="746800" cy="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667" dirty="0">
                <a:solidFill>
                  <a:srgbClr val="B7B7B7"/>
                </a:solidFill>
                <a:latin typeface="Open Sans Light"/>
                <a:ea typeface="Open Sans Light"/>
                <a:cs typeface="Open Sans Light"/>
                <a:sym typeface="Open Sans"/>
              </a:rPr>
              <a:t>P A G E  </a:t>
            </a:r>
            <a:fld id="{00000000-1234-1234-1234-123412341234}" type="slidenum">
              <a:rPr lang="en-GB" sz="667">
                <a:solidFill>
                  <a:srgbClr val="B7B7B7"/>
                </a:solidFill>
                <a:latin typeface="Open Sans Light"/>
                <a:ea typeface="Open Sans Light"/>
                <a:cs typeface="Open Sans Light"/>
                <a:sym typeface="Open Sans"/>
              </a:rPr>
              <a:pPr algn="ctr"/>
              <a:t>‹#›</a:t>
            </a:fld>
            <a:endParaRPr sz="667" dirty="0">
              <a:solidFill>
                <a:srgbClr val="B7B7B7"/>
              </a:solidFill>
              <a:latin typeface="Open Sans Light"/>
              <a:ea typeface="Open Sans Light"/>
              <a:cs typeface="Open Sans Light"/>
              <a:sym typeface="Open Sans"/>
            </a:endParaRPr>
          </a:p>
        </p:txBody>
      </p:sp>
      <p:pic>
        <p:nvPicPr>
          <p:cNvPr id="3" name="Picture 2" descr="cidimage003.png@01D7C45B.8A5C6CE0">
            <a:extLst>
              <a:ext uri="{FF2B5EF4-FFF2-40B4-BE49-F238E27FC236}">
                <a16:creationId xmlns:a16="http://schemas.microsoft.com/office/drawing/2014/main" id="{C50986B7-7590-4E37-B524-730701122A5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58314" y="6146431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7393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ank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2275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33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83407" y="1264228"/>
            <a:ext cx="11037093" cy="4667250"/>
          </a:xfrm>
          <a:prstGeom prst="rect">
            <a:avLst/>
          </a:prstGeom>
        </p:spPr>
        <p:txBody>
          <a:bodyPr/>
          <a:lstStyle>
            <a:lvl1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375693" indent="-174618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92643" indent="-182555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09593" indent="-190492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4" descr="cidimage003.png@01D7C45B.8A5C6CE0">
            <a:extLst>
              <a:ext uri="{FF2B5EF4-FFF2-40B4-BE49-F238E27FC236}">
                <a16:creationId xmlns:a16="http://schemas.microsoft.com/office/drawing/2014/main" id="{96062F4F-D48E-42BA-90B1-956D8991D4B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88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40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41" name="Employee experience"/>
          <p:cNvSpPr txBox="1"/>
          <p:nvPr/>
        </p:nvSpPr>
        <p:spPr>
          <a:xfrm>
            <a:off x="2545871" y="178678"/>
            <a:ext cx="918970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  <a:endParaRPr sz="900" dirty="0"/>
          </a:p>
        </p:txBody>
      </p:sp>
      <p:sp>
        <p:nvSpPr>
          <p:cNvPr id="42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03482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w/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53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54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55" name="Employee experience"/>
          <p:cNvSpPr txBox="1"/>
          <p:nvPr/>
        </p:nvSpPr>
        <p:spPr>
          <a:xfrm>
            <a:off x="2545871" y="178678"/>
            <a:ext cx="94461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782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Template_BG_01B.jpg" descr="Template_BG_0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80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81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82" name="Employee experience"/>
          <p:cNvSpPr txBox="1"/>
          <p:nvPr/>
        </p:nvSpPr>
        <p:spPr>
          <a:xfrm>
            <a:off x="2545871" y="178677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3759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ark tex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Template_BG_01B.jpg" descr="Template_BG_0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7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94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95" name="Employee experience"/>
          <p:cNvSpPr txBox="1"/>
          <p:nvPr/>
        </p:nvSpPr>
        <p:spPr>
          <a:xfrm>
            <a:off x="2545871" y="178870"/>
            <a:ext cx="675570" cy="21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pl-PL" sz="900" b="1" dirty="0"/>
              <a:t>ICB Catalyst</a:t>
            </a:r>
            <a:endParaRPr sz="900" b="1" dirty="0"/>
          </a:p>
        </p:txBody>
      </p:sp>
      <p:sp>
        <p:nvSpPr>
          <p:cNvPr id="96" name="Line"/>
          <p:cNvSpPr/>
          <p:nvPr/>
        </p:nvSpPr>
        <p:spPr>
          <a:xfrm flipV="1">
            <a:off x="2401915" y="213041"/>
            <a:ext cx="1" cy="140651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20471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163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66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67" name="Service Design Introduction"/>
          <p:cNvSpPr txBox="1"/>
          <p:nvPr/>
        </p:nvSpPr>
        <p:spPr>
          <a:xfrm>
            <a:off x="2545871" y="178677"/>
            <a:ext cx="1337289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Service Design Introduction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151" y="6464300"/>
            <a:ext cx="282130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2B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175017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ircle"/>
          <p:cNvSpPr/>
          <p:nvPr/>
        </p:nvSpPr>
        <p:spPr>
          <a:xfrm>
            <a:off x="4354959" y="-1319597"/>
            <a:ext cx="9678096" cy="9678096"/>
          </a:xfrm>
          <a:prstGeom prst="ellipse">
            <a:avLst/>
          </a:prstGeom>
          <a:solidFill>
            <a:srgbClr val="F7A200">
              <a:alpha val="55281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76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JPMC digital proprietary confidential"/>
          <p:cNvSpPr txBox="1"/>
          <p:nvPr/>
        </p:nvSpPr>
        <p:spPr>
          <a:xfrm>
            <a:off x="10616503" y="205933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81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82" name="Employee experience"/>
          <p:cNvSpPr txBox="1"/>
          <p:nvPr/>
        </p:nvSpPr>
        <p:spPr>
          <a:xfrm>
            <a:off x="2545871" y="178678"/>
            <a:ext cx="94461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GB" sz="900" dirty="0"/>
              <a:t>Talent and Culture </a:t>
            </a:r>
            <a:endParaRPr sz="900"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02459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192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193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3514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16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1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58050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28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29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54483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40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41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3071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9120" y="403860"/>
            <a:ext cx="11041380" cy="601980"/>
          </a:xfrm>
        </p:spPr>
        <p:txBody>
          <a:bodyPr/>
          <a:lstStyle>
            <a:lvl1pPr>
              <a:defRPr sz="2333">
                <a:solidFill>
                  <a:schemeClr val="bg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83407" y="1264228"/>
            <a:ext cx="11037093" cy="4745183"/>
          </a:xfrm>
          <a:prstGeom prst="rect">
            <a:avLst/>
          </a:prstGeom>
        </p:spPr>
        <p:txBody>
          <a:bodyPr/>
          <a:lstStyle>
            <a:lvl1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375693" indent="-174618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92643" indent="-182555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09593" indent="-190492">
              <a:defRPr sz="1167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cidimage003.png@01D7C45B.8A5C6CE0">
            <a:extLst>
              <a:ext uri="{FF2B5EF4-FFF2-40B4-BE49-F238E27FC236}">
                <a16:creationId xmlns:a16="http://schemas.microsoft.com/office/drawing/2014/main" id="{528BCFCC-4876-459D-842C-CDDCA39806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5242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52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53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2621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bg 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54"/>
          <p:cNvSpPr/>
          <p:nvPr/>
        </p:nvSpPr>
        <p:spPr>
          <a:xfrm>
            <a:off x="4354959" y="-1317520"/>
            <a:ext cx="9678096" cy="9678097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sz="1600"/>
          </a:p>
        </p:txBody>
      </p:sp>
      <p:sp>
        <p:nvSpPr>
          <p:cNvPr id="263" name="Shape 59"/>
          <p:cNvSpPr txBox="1"/>
          <p:nvPr/>
        </p:nvSpPr>
        <p:spPr>
          <a:xfrm>
            <a:off x="2031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6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151"/>
          <p:cNvSpPr/>
          <p:nvPr/>
        </p:nvSpPr>
        <p:spPr>
          <a:xfrm flipV="1">
            <a:off x="1237651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113337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52" y="202706"/>
            <a:ext cx="889002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147"/>
          <p:cNvSpPr txBox="1"/>
          <p:nvPr/>
        </p:nvSpPr>
        <p:spPr>
          <a:xfrm>
            <a:off x="6160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76" name="Shape 148"/>
          <p:cNvSpPr txBox="1"/>
          <p:nvPr/>
        </p:nvSpPr>
        <p:spPr>
          <a:xfrm>
            <a:off x="628712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7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812" y="222250"/>
            <a:ext cx="869951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151"/>
          <p:cNvSpPr/>
          <p:nvPr/>
        </p:nvSpPr>
        <p:spPr>
          <a:xfrm flipV="1">
            <a:off x="1663163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17707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g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288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91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292" name="Employee Experience"/>
          <p:cNvSpPr txBox="1"/>
          <p:nvPr/>
        </p:nvSpPr>
        <p:spPr>
          <a:xfrm>
            <a:off x="2545871" y="215800"/>
            <a:ext cx="6447062" cy="16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67928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JPMC digital proprietary confidential"/>
          <p:cNvSpPr txBox="1"/>
          <p:nvPr/>
        </p:nvSpPr>
        <p:spPr>
          <a:xfrm>
            <a:off x="1905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02" name="JPMC digital proprietary confidential"/>
          <p:cNvSpPr txBox="1"/>
          <p:nvPr/>
        </p:nvSpPr>
        <p:spPr>
          <a:xfrm>
            <a:off x="203200" y="651510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Line"/>
          <p:cNvSpPr/>
          <p:nvPr/>
        </p:nvSpPr>
        <p:spPr>
          <a:xfrm flipV="1">
            <a:off x="239922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05" name="Line"/>
          <p:cNvSpPr/>
          <p:nvPr/>
        </p:nvSpPr>
        <p:spPr>
          <a:xfrm flipV="1">
            <a:off x="1237650" y="213041"/>
            <a:ext cx="1" cy="140651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06" name="Savings"/>
          <p:cNvSpPr txBox="1"/>
          <p:nvPr/>
        </p:nvSpPr>
        <p:spPr>
          <a:xfrm>
            <a:off x="2545871" y="215800"/>
            <a:ext cx="6447062" cy="16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800" spc="-36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Savings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151" y="6464300"/>
            <a:ext cx="282130" cy="2872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2B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51796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Light bg w/ page #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df" descr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1" y="202706"/>
            <a:ext cx="889001" cy="165209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147"/>
          <p:cNvSpPr txBox="1"/>
          <p:nvPr/>
        </p:nvSpPr>
        <p:spPr>
          <a:xfrm>
            <a:off x="1904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16" name="Shape 148"/>
          <p:cNvSpPr txBox="1"/>
          <p:nvPr/>
        </p:nvSpPr>
        <p:spPr>
          <a:xfrm>
            <a:off x="203199" y="6515100"/>
            <a:ext cx="1357231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pic>
        <p:nvPicPr>
          <p:cNvPr id="317" name="pasted-image.pdf" descr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2250"/>
            <a:ext cx="869950" cy="17125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151"/>
          <p:cNvSpPr/>
          <p:nvPr/>
        </p:nvSpPr>
        <p:spPr>
          <a:xfrm flipV="1">
            <a:off x="1237651" y="213040"/>
            <a:ext cx="1" cy="154874"/>
          </a:xfrm>
          <a:prstGeom prst="line">
            <a:avLst/>
          </a:prstGeom>
          <a:ln w="19050">
            <a:solidFill>
              <a:srgbClr val="666666"/>
            </a:solidFill>
            <a:miter lim="400000"/>
          </a:ln>
        </p:spPr>
        <p:txBody>
          <a:bodyPr lIns="22859" tIns="22859" rIns="22859" bIns="22859"/>
          <a:lstStyle/>
          <a:p>
            <a:pPr>
              <a:defRPr>
                <a:solidFill>
                  <a:srgbClr val="91CBFF"/>
                </a:solidFill>
              </a:defRPr>
            </a:pPr>
            <a:endParaRPr sz="900"/>
          </a:p>
        </p:txBody>
      </p:sp>
      <p:sp>
        <p:nvSpPr>
          <p:cNvPr id="319" name="Shape 148"/>
          <p:cNvSpPr txBox="1"/>
          <p:nvPr/>
        </p:nvSpPr>
        <p:spPr>
          <a:xfrm>
            <a:off x="11096647" y="222250"/>
            <a:ext cx="82535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-42">
                <a:solidFill>
                  <a:srgbClr val="42424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700"/>
              <a:t>INTERNAL USE ONLY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687" y="6617191"/>
            <a:ext cx="138945" cy="184662"/>
          </a:xfrm>
          <a:prstGeom prst="rect">
            <a:avLst/>
          </a:prstGeom>
        </p:spPr>
        <p:txBody>
          <a:bodyPr lIns="45718" tIns="45718" rIns="45718" bIns="45718" anchor="b"/>
          <a:lstStyle>
            <a:lvl1pPr algn="r" defTabSz="292100">
              <a:defRPr sz="600" spc="-108">
                <a:solidFill>
                  <a:srgbClr val="42424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08681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ark b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174345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5.jpeg" descr="image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00816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23041"/>
            <a:ext cx="870966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Line"/>
          <p:cNvSpPr/>
          <p:nvPr/>
        </p:nvSpPr>
        <p:spPr>
          <a:xfrm flipV="1">
            <a:off x="1237650" y="213042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8" name="Line"/>
          <p:cNvSpPr/>
          <p:nvPr/>
        </p:nvSpPr>
        <p:spPr>
          <a:xfrm flipV="1">
            <a:off x="2401916" y="213042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339" name="JPMC digital proprietary confidential"/>
          <p:cNvSpPr txBox="1"/>
          <p:nvPr/>
        </p:nvSpPr>
        <p:spPr>
          <a:xfrm>
            <a:off x="10616504" y="205934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340" name="Employee experience"/>
          <p:cNvSpPr txBox="1"/>
          <p:nvPr/>
        </p:nvSpPr>
        <p:spPr>
          <a:xfrm>
            <a:off x="2545871" y="178677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96103" y="6470650"/>
            <a:ext cx="29014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63240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50666" y="1867900"/>
            <a:ext cx="4698401" cy="4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  <a:lvl2pPr indent="2984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2pPr>
            <a:lvl3pPr indent="5270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3pPr>
            <a:lvl4pPr indent="7556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4pPr>
            <a:lvl5pPr indent="984250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xfrm>
            <a:off x="1350666" y="2358500"/>
            <a:ext cx="9437601" cy="1084401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6400" spc="0">
                <a:solidFill>
                  <a:srgbClr val="222222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Title Text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-208177" y="3203730"/>
            <a:ext cx="774488" cy="76935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5" name="Google Shape;72;p11"/>
          <p:cNvSpPr txBox="1"/>
          <p:nvPr/>
        </p:nvSpPr>
        <p:spPr>
          <a:xfrm>
            <a:off x="4889500" y="6656123"/>
            <a:ext cx="2412801" cy="12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8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400"/>
              <a:t>For internal use only. Not legally approved or cleared for external use.</a:t>
            </a:r>
          </a:p>
        </p:txBody>
      </p:sp>
      <p:pic>
        <p:nvPicPr>
          <p:cNvPr id="366" name="Google Shape;73;p11" descr="Google Shape;73;p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567" y="160434"/>
            <a:ext cx="339327" cy="190907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74;p11"/>
          <p:cNvSpPr txBox="1"/>
          <p:nvPr/>
        </p:nvSpPr>
        <p:spPr>
          <a:xfrm rot="5400000">
            <a:off x="11670647" y="3403027"/>
            <a:ext cx="666401" cy="15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12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600"/>
              <a:t>D R O G A 5 </a:t>
            </a:r>
          </a:p>
        </p:txBody>
      </p:sp>
    </p:spTree>
    <p:extLst>
      <p:ext uri="{BB962C8B-B14F-4D97-AF65-F5344CB8AC3E}">
        <p14:creationId xmlns:p14="http://schemas.microsoft.com/office/powerpoint/2010/main" val="313221741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87133" y="2361533"/>
            <a:ext cx="4561601" cy="3730401"/>
          </a:xfrm>
          <a:prstGeom prst="rect">
            <a:avLst/>
          </a:prstGeom>
        </p:spPr>
        <p:txBody>
          <a:bodyPr lIns="243799" tIns="243799" rIns="243799" bIns="243799"/>
          <a:lstStyle>
            <a:lvl1pPr marL="4622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6908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○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9194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■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1480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13766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○"/>
              <a:defRPr sz="13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Google Shape;27;p5"/>
          <p:cNvSpPr txBox="1">
            <a:spLocks noGrp="1"/>
          </p:cNvSpPr>
          <p:nvPr>
            <p:ph type="body" sz="half" idx="13"/>
          </p:nvPr>
        </p:nvSpPr>
        <p:spPr>
          <a:xfrm>
            <a:off x="6443200" y="2284767"/>
            <a:ext cx="5333201" cy="3807201"/>
          </a:xfrm>
          <a:prstGeom prst="rect">
            <a:avLst/>
          </a:prstGeom>
        </p:spPr>
        <p:txBody>
          <a:bodyPr lIns="243799" tIns="243799" rIns="243799" bIns="243799"/>
          <a:lstStyle>
            <a:lvl1pPr marL="462280" indent="-379730" defTabSz="12192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2600" spc="0">
                <a:solidFill>
                  <a:srgbClr val="000000"/>
                </a:solidFill>
                <a:latin typeface="Open Sans Regular"/>
                <a:sym typeface="Open Sans Regular"/>
              </a:defRPr>
            </a:lvl1pPr>
          </a:lstStyle>
          <a:p>
            <a:pPr marL="924560" indent="-759460" defTabSz="2438400">
              <a:lnSpc>
                <a:spcPct val="115000"/>
              </a:lnSpc>
              <a:buClr>
                <a:srgbClr val="000000"/>
              </a:buClr>
              <a:buSzPts val="2600"/>
              <a:buFont typeface="Open Sans Regular"/>
              <a:buChar char="●"/>
              <a:defRPr sz="2600" spc="0">
                <a:solidFill>
                  <a:srgbClr val="000000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 rot="16200000">
            <a:off x="-208177" y="3203730"/>
            <a:ext cx="774488" cy="76935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l" defTabSz="1219200"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7" name="Google Shape;29;p5"/>
          <p:cNvSpPr txBox="1"/>
          <p:nvPr/>
        </p:nvSpPr>
        <p:spPr>
          <a:xfrm>
            <a:off x="4889500" y="6656123"/>
            <a:ext cx="2412801" cy="12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00" tIns="30500" rIns="30500" bIns="30500" anchor="ctr">
            <a:spAutoFit/>
          </a:bodyPr>
          <a:lstStyle>
            <a:lvl1pPr algn="ctr" defTabSz="2438400">
              <a:defRPr sz="800" spc="0">
                <a:solidFill>
                  <a:srgbClr val="B7B7B7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sz="400"/>
              <a:t>For internal use only. Not legally approved or cleared for external use.</a:t>
            </a:r>
          </a:p>
        </p:txBody>
      </p:sp>
      <p:pic>
        <p:nvPicPr>
          <p:cNvPr id="378" name="Google Shape;30;p5" descr="Google Shape;30;p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567" y="160434"/>
            <a:ext cx="339327" cy="19090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Title Text"/>
          <p:cNvSpPr txBox="1">
            <a:spLocks noGrp="1"/>
          </p:cNvSpPr>
          <p:nvPr>
            <p:ph type="title"/>
          </p:nvPr>
        </p:nvSpPr>
        <p:spPr>
          <a:xfrm>
            <a:off x="1219200" y="1880766"/>
            <a:ext cx="5269601" cy="404001"/>
          </a:xfrm>
          <a:prstGeom prst="rect">
            <a:avLst/>
          </a:prstGeom>
        </p:spPr>
        <p:txBody>
          <a:bodyPr lIns="243799" tIns="243799" rIns="243799" bIns="243799" anchor="t"/>
          <a:lstStyle>
            <a:lvl1pPr algn="l" defTabSz="1219200">
              <a:defRPr sz="1300" spc="0">
                <a:solidFill>
                  <a:srgbClr val="1155CC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08893968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D9768F74-4D4A-40F3-96BA-D03EFC9CCC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07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Left Tw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277B4640-BA01-4A37-AE11-A3BDB81A204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94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wo Left On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1859280"/>
            <a:ext cx="5189220" cy="395478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ageSubtitle"/>
          <p:cNvSpPr>
            <a:spLocks noGrp="1"/>
          </p:cNvSpPr>
          <p:nvPr>
            <p:ph type="subTitle" sz="quarter" idx="13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7" name="Picture 6" descr="cidimage003.png@01D7C45B.8A5C6CE0">
            <a:extLst>
              <a:ext uri="{FF2B5EF4-FFF2-40B4-BE49-F238E27FC236}">
                <a16:creationId xmlns:a16="http://schemas.microsoft.com/office/drawing/2014/main" id="{E5062847-A63D-40E3-BCA5-9EE69C3C679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68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3"/>
          <p:cNvSpPr>
            <a:spLocks noGrp="1"/>
          </p:cNvSpPr>
          <p:nvPr>
            <p:ph sz="quarter" idx="12"/>
          </p:nvPr>
        </p:nvSpPr>
        <p:spPr>
          <a:xfrm>
            <a:off x="6431280" y="185928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4"/>
          <p:cNvSpPr>
            <a:spLocks noGrp="1"/>
          </p:cNvSpPr>
          <p:nvPr>
            <p:ph sz="quarter" idx="13"/>
          </p:nvPr>
        </p:nvSpPr>
        <p:spPr>
          <a:xfrm>
            <a:off x="6431280" y="4076700"/>
            <a:ext cx="518922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ageSubtitle"/>
          <p:cNvSpPr>
            <a:spLocks noGrp="1"/>
          </p:cNvSpPr>
          <p:nvPr>
            <p:ph type="subTitle" sz="quarter" idx="14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8" name="Picture 7" descr="cidimage003.png@01D7C45B.8A5C6CE0">
            <a:extLst>
              <a:ext uri="{FF2B5EF4-FFF2-40B4-BE49-F238E27FC236}">
                <a16:creationId xmlns:a16="http://schemas.microsoft.com/office/drawing/2014/main" id="{E50C675D-62DB-4915-8379-6569C214BA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67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e Top On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1"/>
          <p:cNvSpPr>
            <a:spLocks noGrp="1"/>
          </p:cNvSpPr>
          <p:nvPr>
            <p:ph idx="10"/>
          </p:nvPr>
        </p:nvSpPr>
        <p:spPr>
          <a:xfrm>
            <a:off x="579120" y="185928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2"/>
          <p:cNvSpPr>
            <a:spLocks noGrp="1"/>
          </p:cNvSpPr>
          <p:nvPr>
            <p:ph sz="quarter" idx="11"/>
          </p:nvPr>
        </p:nvSpPr>
        <p:spPr>
          <a:xfrm>
            <a:off x="579120" y="4076700"/>
            <a:ext cx="11041380" cy="173736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00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ageSubtitle"/>
          <p:cNvSpPr>
            <a:spLocks noGrp="1"/>
          </p:cNvSpPr>
          <p:nvPr>
            <p:ph type="subTitle" sz="quarter" idx="12" hasCustomPrompt="1"/>
          </p:nvPr>
        </p:nvSpPr>
        <p:spPr>
          <a:xfrm>
            <a:off x="579120" y="1173480"/>
            <a:ext cx="11041380" cy="320040"/>
          </a:xfrm>
          <a:prstGeom prst="rect">
            <a:avLst/>
          </a:prstGeom>
        </p:spPr>
        <p:txBody>
          <a:bodyPr vert="horz" wrap="square" lIns="0" tIns="0" rIns="0" bIns="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833"/>
              </a:spcBef>
              <a:buFontTx/>
              <a:buNone/>
              <a:defRPr sz="1250" b="0" i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lang="en-US"/>
              <a:t>Click to edit Page Subtitle</a:t>
            </a:r>
          </a:p>
        </p:txBody>
      </p:sp>
      <p:pic>
        <p:nvPicPr>
          <p:cNvPr id="6" name="Picture 5" descr="cidimage003.png@01D7C45B.8A5C6CE0">
            <a:extLst>
              <a:ext uri="{FF2B5EF4-FFF2-40B4-BE49-F238E27FC236}">
                <a16:creationId xmlns:a16="http://schemas.microsoft.com/office/drawing/2014/main" id="{2DB04CFE-688B-433C-9B9C-A86E571209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8"/>
          <a:stretch/>
        </p:blipFill>
        <p:spPr bwMode="auto">
          <a:xfrm>
            <a:off x="9346407" y="6122618"/>
            <a:ext cx="100204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97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image" Target="../media/image2.tm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EC21AF-CF2A-470A-B4EF-5BEF7F12DD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2438843946"/>
              </p:ext>
            </p:extLst>
          </p:nvPr>
        </p:nvGraphicFramePr>
        <p:xfrm>
          <a:off x="1324" y="1323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286" imgH="286" progId="TCLayout.ActiveDocument.1">
                  <p:embed/>
                </p:oleObj>
              </mc:Choice>
              <mc:Fallback>
                <p:oleObj name="think-cell Slide" r:id="rId35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EC21AF-CF2A-470A-B4EF-5BEF7F12DD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324" y="1323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ceholderTitle"/>
          <p:cNvSpPr>
            <a:spLocks noGrp="1"/>
          </p:cNvSpPr>
          <p:nvPr>
            <p:ph type="title"/>
          </p:nvPr>
        </p:nvSpPr>
        <p:spPr>
          <a:xfrm>
            <a:off x="579120" y="403860"/>
            <a:ext cx="11041380" cy="60198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fidentialInternal"/>
          <p:cNvSpPr txBox="1"/>
          <p:nvPr userDrawn="1">
            <p:custDataLst>
              <p:tags r:id="rId31"/>
            </p:custDataLst>
          </p:nvPr>
        </p:nvSpPr>
        <p:spPr>
          <a:xfrm>
            <a:off x="2918460" y="213358"/>
            <a:ext cx="8702040" cy="1905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750" b="0" i="0" cap="all" spc="175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JPMC INTERNAL USE ONLY–Confidential</a:t>
            </a:r>
          </a:p>
        </p:txBody>
      </p:sp>
      <p:sp>
        <p:nvSpPr>
          <p:cNvPr id="6" name="Confidential" hidden="1"/>
          <p:cNvSpPr txBox="1"/>
          <p:nvPr userDrawn="1">
            <p:custDataLst>
              <p:tags r:id="rId32"/>
            </p:custDataLst>
          </p:nvPr>
        </p:nvSpPr>
        <p:spPr>
          <a:xfrm>
            <a:off x="2918460" y="220980"/>
            <a:ext cx="8702040" cy="170303"/>
          </a:xfrm>
          <a:prstGeom prst="rect">
            <a:avLst/>
          </a:prstGeom>
          <a:noFill/>
        </p:spPr>
        <p:txBody>
          <a:bodyPr vert="horz" wrap="square" lIns="0" tIns="38100" rIns="0" bIns="3810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583" b="0" i="0" cap="all" spc="175" dirty="0">
                <a:solidFill>
                  <a:schemeClr val="tx2"/>
                </a:solidFill>
                <a:latin typeface="Open Sans Light" panose="020B0606030504020204" pitchFamily="34" charset="0"/>
              </a:rPr>
              <a:t>Confidential</a:t>
            </a:r>
          </a:p>
        </p:txBody>
      </p:sp>
      <p:sp>
        <p:nvSpPr>
          <p:cNvPr id="7" name="SubsectionTracker"/>
          <p:cNvSpPr txBox="1"/>
          <p:nvPr userDrawn="1"/>
        </p:nvSpPr>
        <p:spPr>
          <a:xfrm>
            <a:off x="579121" y="385277"/>
            <a:ext cx="65" cy="11336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endParaRPr lang="en-GB" sz="708" b="0" i="0" dirty="0">
              <a:solidFill>
                <a:schemeClr val="bg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" name="PageNumber"/>
          <p:cNvSpPr txBox="1"/>
          <p:nvPr userDrawn="1"/>
        </p:nvSpPr>
        <p:spPr>
          <a:xfrm>
            <a:off x="5958840" y="6256020"/>
            <a:ext cx="274320" cy="16002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GB" sz="833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ClientName"/>
          <p:cNvSpPr txBox="1"/>
          <p:nvPr userDrawn="1">
            <p:custDataLst>
              <p:tags r:id="rId33"/>
            </p:custDataLst>
          </p:nvPr>
        </p:nvSpPr>
        <p:spPr>
          <a:xfrm>
            <a:off x="579120" y="6370320"/>
            <a:ext cx="2217420" cy="10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10000"/>
              </a:lnSpc>
            </a:pPr>
            <a:endParaRPr lang="en-GB" sz="750" b="0" i="0" cap="all" spc="125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000750" y="6316980"/>
            <a:ext cx="190500" cy="1524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fld id="{AD408CE9-3B3D-493B-A7C2-A936973F40F6}" type="slidenum">
              <a:rPr kumimoji="0" lang="en-GB" sz="917" b="0" i="0" u="none" baseline="0" smtClean="0">
                <a:solidFill>
                  <a:schemeClr val="tx2"/>
                </a:solidFill>
                <a:latin typeface="Arial" panose="020B0604020202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pPr algn="ctr">
                <a:lnSpc>
                  <a:spcPct val="110000"/>
                </a:lnSpc>
              </a:pPr>
              <a:t>‹#›</a:t>
            </a:fld>
            <a:endParaRPr kumimoji="0" lang="en-GB" sz="917" b="0" i="0" u="none" baseline="0" dirty="0">
              <a:solidFill>
                <a:schemeClr val="tx2"/>
              </a:solidFill>
              <a:latin typeface="Arial" panose="020B0604020202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3EB80D-50C2-401E-86F1-DAB06D99508B}"/>
              </a:ext>
            </a:extLst>
          </p:cNvPr>
          <p:cNvSpPr>
            <a:spLocks noChangeAspect="1"/>
          </p:cNvSpPr>
          <p:nvPr userDrawn="1">
            <p:custDataLst>
              <p:tags r:id="rId34"/>
            </p:custDataLst>
          </p:nvPr>
        </p:nvSpPr>
        <p:spPr>
          <a:xfrm>
            <a:off x="10514228" y="6202680"/>
            <a:ext cx="1098652" cy="203683"/>
          </a:xfrm>
          <a:prstGeom prst="rect">
            <a:avLst/>
          </a:prstGeom>
          <a:blipFill>
            <a:blip r:embed="rId37"/>
            <a:stretch>
              <a:fillRect/>
            </a:stretch>
          </a:blip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lvl1pPr algn="l" defTabSz="761970" rtl="0" eaLnBrk="1" latinLnBrk="0" hangingPunct="1">
        <a:spcBef>
          <a:spcPct val="0"/>
        </a:spcBef>
        <a:buFontTx/>
        <a:buNone/>
        <a:defRPr sz="2333" b="0" i="0" kern="1200">
          <a:solidFill>
            <a:schemeClr val="bg2"/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8466" indent="-5821" algn="l" defTabSz="761970" rtl="0" eaLnBrk="1" latinLnBrk="0" hangingPunct="1">
        <a:lnSpc>
          <a:spcPct val="110000"/>
        </a:lnSpc>
        <a:spcBef>
          <a:spcPts val="758"/>
        </a:spcBef>
        <a:spcAft>
          <a:spcPct val="0"/>
        </a:spcAft>
        <a:buFontTx/>
        <a:buNone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175253" indent="-152394" algn="l" defTabSz="761970" rtl="0" eaLnBrk="1" latinLnBrk="0" hangingPunct="1">
        <a:lnSpc>
          <a:spcPct val="110000"/>
        </a:lnSpc>
        <a:spcBef>
          <a:spcPts val="500"/>
        </a:spcBef>
        <a:spcAft>
          <a:spcPct val="0"/>
        </a:spcAft>
        <a:buClr>
          <a:schemeClr val="bg2"/>
        </a:buClr>
        <a:buSzPct val="92000"/>
        <a:buFont typeface="Wingdings" panose="05000000000000000000" pitchFamily="2" charset="2"/>
        <a:buChar char="n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320027" indent="-175253" algn="l" defTabSz="761970" rtl="0" eaLnBrk="1" latinLnBrk="0" hangingPunct="1">
        <a:lnSpc>
          <a:spcPct val="110000"/>
        </a:lnSpc>
        <a:spcBef>
          <a:spcPts val="250"/>
        </a:spcBef>
        <a:spcAft>
          <a:spcPct val="0"/>
        </a:spcAft>
        <a:buClr>
          <a:schemeClr val="tx2"/>
        </a:buClr>
        <a:buSzPct val="92000"/>
        <a:buFont typeface="Wingdings" panose="05000000000000000000" pitchFamily="2" charset="2"/>
        <a:buChar char="n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464801" indent="-182873" algn="l" defTabSz="761970" rtl="0" eaLnBrk="1" latinLnBrk="0" hangingPunct="1">
        <a:lnSpc>
          <a:spcPct val="110000"/>
        </a:lnSpc>
        <a:spcBef>
          <a:spcPts val="83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609576" indent="-190492" algn="l" defTabSz="761970" rtl="0" eaLnBrk="1" latinLnBrk="0" hangingPunct="1">
        <a:lnSpc>
          <a:spcPct val="11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000" b="0" i="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10160" indent="-7514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FontTx/>
        <a:buNone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1pPr>
      <a:lvl2pPr marL="175253" indent="-175253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bg2"/>
        </a:buClr>
        <a:buSzPct val="92000"/>
        <a:buFont typeface="Wingdings"/>
        <a:buChar char="n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2pPr>
      <a:lvl3pPr marL="350506" indent="-175253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92000"/>
        <a:buFont typeface="Wingdings"/>
        <a:buChar char="n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3pPr>
      <a:lvl4pPr marL="540998" indent="-190492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100000"/>
        <a:buFont typeface="Arial"/>
        <a:buChar char="–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4pPr>
      <a:lvl5pPr marL="731491" indent="-190492" algn="l" defTabSz="761970" rtl="0" eaLnBrk="1" fontAlgn="b" latinLnBrk="0" hangingPunct="1">
        <a:lnSpc>
          <a:spcPct val="100000"/>
        </a:lnSpc>
        <a:spcBef>
          <a:spcPts val="221"/>
        </a:spcBef>
        <a:spcAft>
          <a:spcPct val="0"/>
        </a:spcAft>
        <a:buClr>
          <a:schemeClr val="tx2"/>
        </a:buClr>
        <a:buSzPct val="100000"/>
        <a:buFont typeface="Arial"/>
        <a:buChar char="–"/>
        <a:defRPr sz="750" b="0" i="0" kern="1200">
          <a:solidFill>
            <a:schemeClr val="tx2"/>
          </a:solidFill>
          <a:latin typeface="Arial"/>
          <a:ea typeface="Arial Unicode MS"/>
          <a:cs typeface="+mn-cs"/>
        </a:defRPr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8" y="213132"/>
            <a:ext cx="888463" cy="16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235357"/>
            <a:ext cx="870966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/>
          <p:cNvSpPr/>
          <p:nvPr/>
        </p:nvSpPr>
        <p:spPr>
          <a:xfrm flipV="1">
            <a:off x="1237650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5" name="JPMC digital proprietary confidential"/>
          <p:cNvSpPr txBox="1"/>
          <p:nvPr/>
        </p:nvSpPr>
        <p:spPr>
          <a:xfrm>
            <a:off x="10616504" y="218250"/>
            <a:ext cx="1485984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1400"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700"/>
              <a:t>JPMC digital proprietary confidential</a:t>
            </a:r>
          </a:p>
        </p:txBody>
      </p:sp>
      <p:sp>
        <p:nvSpPr>
          <p:cNvPr id="6" name="Employee experience"/>
          <p:cNvSpPr txBox="1"/>
          <p:nvPr/>
        </p:nvSpPr>
        <p:spPr>
          <a:xfrm>
            <a:off x="2545871" y="190993"/>
            <a:ext cx="1072858" cy="21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30000"/>
              </a:lnSpc>
              <a:defRPr sz="1800" spc="-3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900"/>
              <a:t>Employee experience</a:t>
            </a:r>
          </a:p>
        </p:txBody>
      </p:sp>
      <p:sp>
        <p:nvSpPr>
          <p:cNvPr id="7" name="Line"/>
          <p:cNvSpPr/>
          <p:nvPr/>
        </p:nvSpPr>
        <p:spPr>
          <a:xfrm flipV="1">
            <a:off x="2401916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-2330450" y="4229100"/>
            <a:ext cx="10414000" cy="232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10289" y="6394450"/>
            <a:ext cx="306174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412750">
              <a:defRPr sz="1200" spc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879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</p:sldLayoutIdLst>
  <p:transition spd="med"/>
  <p:hf sldNum="0" hdr="0" ftr="0" dt="0"/>
  <p:txStyles>
    <p:titleStyle>
      <a:lvl1pPr marL="0" marR="0" indent="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1143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2286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3429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4572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5715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6858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8001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914400" algn="ctr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200" baseline="0">
          <a:solidFill>
            <a:srgbClr val="2E68FB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0" marR="0" indent="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1143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2286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3429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4572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5715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6858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8001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914400" algn="l" defTabSz="292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-108" baseline="0">
          <a:solidFill>
            <a:srgbClr val="91CBFF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customXml" Target="../ink/ink14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0.png"/><Relationship Id="rId11" Type="http://schemas.openxmlformats.org/officeDocument/2006/relationships/image" Target="../media/image56.png"/><Relationship Id="rId5" Type="http://schemas.openxmlformats.org/officeDocument/2006/relationships/customXml" Target="../ink/ink15.xml"/><Relationship Id="rId10" Type="http://schemas.openxmlformats.org/officeDocument/2006/relationships/image" Target="../media/image55.png"/><Relationship Id="rId4" Type="http://schemas.openxmlformats.org/officeDocument/2006/relationships/image" Target="../media/image710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search.org/docs/latest/field-types/supported-field-types/match-only-text/" TargetMode="External"/><Relationship Id="rId3" Type="http://schemas.openxmlformats.org/officeDocument/2006/relationships/image" Target="../media/image66.png"/><Relationship Id="rId7" Type="http://schemas.openxmlformats.org/officeDocument/2006/relationships/hyperlink" Target="https://opensearch.org/docs/latest/field-types/supported-field-types/keyword/#paramet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search.org/docs/latest/field-types/supported-field-types/flat-object/" TargetMode="External"/><Relationship Id="rId5" Type="http://schemas.openxmlformats.org/officeDocument/2006/relationships/hyperlink" Target="https://opensearch.org/docs/latest/field-types/supported-field-types/object/#the-dynamic-parameter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s://www.elastic.co/guide/en/elasticsearch/reference/6.5/tune-for-indexing-speed.html#_use_auto_generated_ids" TargetMode="External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hyperlink" Target="https://opensearch.org/docs/latest/im-plugin/ism/policies/#transi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opensearch.org/docs/latest/field-types/supported-field-types/object/#the-dynamic-parameter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www.elastic.co/guide/en/elasticsearch/reference/6.5/tune-for-indexing-speed.html#_use_auto_generated_ids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pensearch.org/docs/latest/field-types/supported-field-types/match-only-text/" TargetMode="External"/><Relationship Id="rId5" Type="http://schemas.openxmlformats.org/officeDocument/2006/relationships/hyperlink" Target="https://opensearch.org/docs/latest/field-types/supported-field-types/keyword/#parameters" TargetMode="External"/><Relationship Id="rId4" Type="http://schemas.openxmlformats.org/officeDocument/2006/relationships/hyperlink" Target="https://opensearch.org/docs/latest/field-types/supported-field-types/flat-object/" TargetMode="External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0.png"/><Relationship Id="rId1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customXml" Target="../ink/ink4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16" Type="http://schemas.openxmlformats.org/officeDocument/2006/relationships/customXml" Target="../ink/ink6.xml"/><Relationship Id="rId20" Type="http://schemas.openxmlformats.org/officeDocument/2006/relationships/image" Target="../media/image20.png"/><Relationship Id="rId1" Type="http://schemas.openxmlformats.org/officeDocument/2006/relationships/tags" Target="../tags/tag11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5" Type="http://schemas.openxmlformats.org/officeDocument/2006/relationships/image" Target="../media/image19.emf"/><Relationship Id="rId15" Type="http://schemas.openxmlformats.org/officeDocument/2006/relationships/image" Target="../media/image31.png"/><Relationship Id="rId10" Type="http://schemas.openxmlformats.org/officeDocument/2006/relationships/customXml" Target="../ink/ink3.xml"/><Relationship Id="rId19" Type="http://schemas.openxmlformats.org/officeDocument/2006/relationships/image" Target="../media/image3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0.png"/><Relationship Id="rId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26.jpeg"/><Relationship Id="rId5" Type="http://schemas.openxmlformats.org/officeDocument/2006/relationships/image" Target="../media/image19.emf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hyperlink" Target="https://registry.terraform.io/providers/hashicorp/aws/latest/docs/resources/opensearch_domain" TargetMode="External"/><Relationship Id="rId7" Type="http://schemas.openxmlformats.org/officeDocument/2006/relationships/hyperlink" Target="https://registry.terraform.io/providers/opensearch-project/opensearch/latest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egistry.terraform.io/providers/phillbaker/elasticsearch/latest/docs" TargetMode="External"/><Relationship Id="rId5" Type="http://schemas.openxmlformats.org/officeDocument/2006/relationships/hyperlink" Target="https://ndmckinley.github.io/terraform-provider-dominos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github.com/conradludgate/terraform-provider-spotify" TargetMode="External"/><Relationship Id="rId9" Type="http://schemas.openxmlformats.org/officeDocument/2006/relationships/image" Target="../media/image3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customXml" Target="../ink/ink10.xml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46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11" Type="http://schemas.openxmlformats.org/officeDocument/2006/relationships/image" Target="../media/image20.png"/><Relationship Id="rId5" Type="http://schemas.openxmlformats.org/officeDocument/2006/relationships/customXml" Target="../ink/ink12.xml"/><Relationship Id="rId10" Type="http://schemas.openxmlformats.org/officeDocument/2006/relationships/image" Target="../media/image44.png"/><Relationship Id="rId4" Type="http://schemas.openxmlformats.org/officeDocument/2006/relationships/image" Target="../media/image520.png"/><Relationship Id="rId9" Type="http://schemas.openxmlformats.org/officeDocument/2006/relationships/hyperlink" Target="https://opensearch.org/blog/A-comprehensive-guide-to-setup-and-connect-self-managed-dashboards-with-Amazon-OpenSearch-domain/" TargetMode="External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End to End…"/>
          <p:cNvSpPr txBox="1"/>
          <p:nvPr/>
        </p:nvSpPr>
        <p:spPr>
          <a:xfrm>
            <a:off x="992787" y="2490148"/>
            <a:ext cx="10607019" cy="225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292100" hangingPunct="0">
              <a:defRPr sz="5700" spc="-170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GB" sz="3600" kern="0" spc="-85" dirty="0">
                <a:solidFill>
                  <a:srgbClr val="FFFFFF"/>
                </a:solidFill>
                <a:latin typeface="Open Sans Bold"/>
              </a:rPr>
              <a:t>Delicacies of Observability: </a:t>
            </a:r>
            <a:br>
              <a:rPr lang="en-GB" sz="3600" kern="0" spc="-85" dirty="0">
                <a:solidFill>
                  <a:srgbClr val="FFFFFF"/>
                </a:solidFill>
                <a:latin typeface="Open Sans Bold"/>
              </a:rPr>
            </a:br>
            <a:r>
              <a:rPr lang="en-GB" sz="3600" kern="0" spc="-85" dirty="0">
                <a:solidFill>
                  <a:srgbClr val="FFFFFF"/>
                </a:solidFill>
                <a:latin typeface="Open Sans Bold"/>
              </a:rPr>
              <a:t>AWS OpenSearch Cluster from 'rare' to 'well-done'</a:t>
            </a:r>
          </a:p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spc="-170">
                <a:latin typeface="Open Sans Bold"/>
                <a:ea typeface="Open Sans Bold"/>
                <a:cs typeface="Open Sans Bold"/>
                <a:sym typeface="Open Sans Bold"/>
              </a:defRPr>
            </a:pPr>
            <a:endParaRPr kumimoji="0" lang="en-GB" sz="3600" b="0" i="0" u="none" strike="noStrike" kern="0" cap="none" spc="-8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spc="-89"/>
            </a:pPr>
            <a:r>
              <a:rPr kumimoji="0" lang="en-GB" sz="30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Eugene </a:t>
            </a:r>
            <a:r>
              <a:rPr kumimoji="0" lang="en-GB" sz="3000" b="0" i="0" u="none" strike="noStrike" kern="0" cap="none" spc="-4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Tolbakov</a:t>
            </a:r>
            <a:endParaRPr kumimoji="0" lang="en-GB" sz="3000" b="0" i="0" u="none" strike="noStrike" kern="0" cap="none" spc="-4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2" name="Line"/>
          <p:cNvSpPr/>
          <p:nvPr/>
        </p:nvSpPr>
        <p:spPr>
          <a:xfrm flipV="1">
            <a:off x="1237650" y="225358"/>
            <a:ext cx="1" cy="140650"/>
          </a:xfrm>
          <a:prstGeom prst="line">
            <a:avLst/>
          </a:prstGeom>
          <a:ln w="19050">
            <a:solidFill>
              <a:srgbClr val="D6D6D6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9CFB3-E74B-036C-46C8-18F0D94C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52" y="99308"/>
            <a:ext cx="1219200" cy="53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5ED7A-8254-032D-3ECF-98920EC12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00" y="99308"/>
            <a:ext cx="2146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3267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 | </a:t>
            </a:r>
            <a:r>
              <a:rPr lang="en-US" sz="3200" dirty="0">
                <a:solidFill>
                  <a:schemeClr val="tx2"/>
                </a:solidFill>
              </a:rPr>
              <a:t>OPENSEARCH RESOURCE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70DA96-2BFC-1F69-74EB-84E4C6398A50}"/>
                  </a:ext>
                </a:extLst>
              </p14:cNvPr>
              <p14:cNvContentPartPr/>
              <p14:nvPr/>
            </p14:nvContentPartPr>
            <p14:xfrm>
              <a:off x="9075600" y="392850"/>
              <a:ext cx="726480" cy="3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70DA96-2BFC-1F69-74EB-84E4C6398A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2600" y="329850"/>
                <a:ext cx="8521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B20E21-C48D-1C54-E47B-983AFD16E85C}"/>
                  </a:ext>
                </a:extLst>
              </p14:cNvPr>
              <p14:cNvContentPartPr/>
              <p14:nvPr/>
            </p14:nvContentPartPr>
            <p14:xfrm>
              <a:off x="8904960" y="212850"/>
              <a:ext cx="2699640" cy="9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B20E21-C48D-1C54-E47B-983AFD16E8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1960" y="149850"/>
                <a:ext cx="2825280" cy="2242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DE76F16-CF62-15FB-A5C2-C494B641F83E}"/>
              </a:ext>
            </a:extLst>
          </p:cNvPr>
          <p:cNvSpPr txBox="1"/>
          <p:nvPr/>
        </p:nvSpPr>
        <p:spPr>
          <a:xfrm>
            <a:off x="182069" y="1004848"/>
            <a:ext cx="3151792" cy="98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2 providers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ftpl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files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terraform plan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FC152F-D15A-D88C-8BEC-4D5CCD9C9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69" y="2194101"/>
            <a:ext cx="3448060" cy="1168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8A649B-5105-560B-ED19-4DB5ED2F3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69" y="3585375"/>
            <a:ext cx="4455509" cy="1168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F81DE3-E361-291E-1CCF-124BA7B8D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5693" y="4100318"/>
            <a:ext cx="3614238" cy="1982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8B595-2FB8-9259-18F2-C5F4A25AF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3213" y="1008802"/>
            <a:ext cx="3116718" cy="2630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BE8A1-D0C7-9C13-52A7-761659917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5247" y="2257384"/>
            <a:ext cx="3999656" cy="1171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70D85-DBD2-5396-F90D-AD905C3527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674" y="5179559"/>
            <a:ext cx="3761959" cy="1066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5F02C-E623-3DD5-891D-40390CA36F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59" y="995533"/>
            <a:ext cx="3021021" cy="5664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D1A61-111D-1503-4B64-601AB9412F41}"/>
              </a:ext>
            </a:extLst>
          </p:cNvPr>
          <p:cNvSpPr txBox="1"/>
          <p:nvPr/>
        </p:nvSpPr>
        <p:spPr>
          <a:xfrm>
            <a:off x="3226160" y="5891633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BC8D9-B191-7A13-EF62-9C1F829FA13E}"/>
              </a:ext>
            </a:extLst>
          </p:cNvPr>
          <p:cNvSpPr txBox="1"/>
          <p:nvPr/>
        </p:nvSpPr>
        <p:spPr>
          <a:xfrm>
            <a:off x="4011484" y="4436784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4071D-82BD-9DE7-FD86-A9AC6ADA4405}"/>
              </a:ext>
            </a:extLst>
          </p:cNvPr>
          <p:cNvSpPr txBox="1"/>
          <p:nvPr/>
        </p:nvSpPr>
        <p:spPr>
          <a:xfrm>
            <a:off x="7061910" y="6245576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6C6C9-4F54-39E5-4036-E99FF1D0BA76}"/>
              </a:ext>
            </a:extLst>
          </p:cNvPr>
          <p:cNvSpPr txBox="1"/>
          <p:nvPr/>
        </p:nvSpPr>
        <p:spPr>
          <a:xfrm>
            <a:off x="3004561" y="3016579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A03E7-BB55-BA2F-C31E-049AEF61A413}"/>
              </a:ext>
            </a:extLst>
          </p:cNvPr>
          <p:cNvSpPr txBox="1"/>
          <p:nvPr/>
        </p:nvSpPr>
        <p:spPr>
          <a:xfrm>
            <a:off x="11344219" y="3336763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FDD14-8621-C6A5-A2A1-985636022D0D}"/>
              </a:ext>
            </a:extLst>
          </p:cNvPr>
          <p:cNvSpPr txBox="1"/>
          <p:nvPr/>
        </p:nvSpPr>
        <p:spPr>
          <a:xfrm>
            <a:off x="11350489" y="569241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19.6</a:t>
            </a:r>
          </a:p>
        </p:txBody>
      </p:sp>
    </p:spTree>
    <p:extLst>
      <p:ext uri="{BB962C8B-B14F-4D97-AF65-F5344CB8AC3E}">
        <p14:creationId xmlns:p14="http://schemas.microsoft.com/office/powerpoint/2010/main" val="52880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0EB2-074F-B061-6361-421FD9A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ROLES / ROLE-MAPPINGS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575DD-9E16-9283-C4FE-58E4A8619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15" y="1758341"/>
            <a:ext cx="6530616" cy="4093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0A44CA-3582-CDD9-1470-1A3AEE93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5" y="3805250"/>
            <a:ext cx="3390900" cy="970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8FF5B0-6754-3EEF-4FC8-8CD622072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096" y="3839210"/>
            <a:ext cx="2389919" cy="1929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5D9495-F013-4BB8-F785-FC440A31C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231" y="183761"/>
            <a:ext cx="3841749" cy="14716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978F9-DD64-CAD8-453E-3CCB6C7EBC2E}"/>
              </a:ext>
            </a:extLst>
          </p:cNvPr>
          <p:cNvSpPr txBox="1"/>
          <p:nvPr/>
        </p:nvSpPr>
        <p:spPr>
          <a:xfrm>
            <a:off x="2850864" y="439143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25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0EF16-71D5-C355-A0F1-AE3BE67EBC3E}"/>
              </a:ext>
            </a:extLst>
          </p:cNvPr>
          <p:cNvSpPr txBox="1"/>
          <p:nvPr/>
        </p:nvSpPr>
        <p:spPr>
          <a:xfrm>
            <a:off x="7056280" y="313516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25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B284B-BEA3-4DD7-DF03-7F7CD62CB277}"/>
              </a:ext>
            </a:extLst>
          </p:cNvPr>
          <p:cNvSpPr txBox="1"/>
          <p:nvPr/>
        </p:nvSpPr>
        <p:spPr>
          <a:xfrm>
            <a:off x="7080994" y="5475792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25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42CFA-CBAD-A5FA-1867-D76B45D5D77C}"/>
              </a:ext>
            </a:extLst>
          </p:cNvPr>
          <p:cNvSpPr txBox="1"/>
          <p:nvPr/>
        </p:nvSpPr>
        <p:spPr>
          <a:xfrm>
            <a:off x="11265274" y="1294466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25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E42BA-1C67-1F05-816B-2F7682951014}"/>
              </a:ext>
            </a:extLst>
          </p:cNvPr>
          <p:cNvSpPr txBox="1"/>
          <p:nvPr/>
        </p:nvSpPr>
        <p:spPr>
          <a:xfrm>
            <a:off x="9854349" y="5439739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25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152728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0EB2-074F-B061-6361-421FD9A5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ROLES / ROLE-MAPPINGS Cont’d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A9B89-399C-FFE7-72EC-143F84667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58" y="1307260"/>
            <a:ext cx="5415643" cy="22556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D8386-3E23-3B9C-4204-D7FAC09EA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5" y="3960809"/>
            <a:ext cx="10500906" cy="21864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2BCA3A-E61D-B36A-96D6-26F66B9D787B}"/>
              </a:ext>
            </a:extLst>
          </p:cNvPr>
          <p:cNvSpPr txBox="1"/>
          <p:nvPr/>
        </p:nvSpPr>
        <p:spPr>
          <a:xfrm>
            <a:off x="675095" y="1307260"/>
            <a:ext cx="4087405" cy="12994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field-level security 🤓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advanced settings granularity 😔</a:t>
            </a:r>
            <a:endParaRPr lang="en-US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</a:t>
            </a:r>
            <a:r>
              <a:rPr lang="en-US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security_manager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 in terraform 😵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bugging 🔎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5F493-5793-142D-A412-E6A79C0003F7}"/>
              </a:ext>
            </a:extLst>
          </p:cNvPr>
          <p:cNvSpPr txBox="1"/>
          <p:nvPr/>
        </p:nvSpPr>
        <p:spPr>
          <a:xfrm>
            <a:off x="10269037" y="3150490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26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AD8BA-D7FA-0805-11D9-8B8F432B6455}"/>
              </a:ext>
            </a:extLst>
          </p:cNvPr>
          <p:cNvSpPr txBox="1"/>
          <p:nvPr/>
        </p:nvSpPr>
        <p:spPr>
          <a:xfrm>
            <a:off x="10435168" y="5734876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26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F6914-6AD2-F2E0-47C2-FB18EA4E8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17711"/>
            <a:ext cx="4064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2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1C84766-B6F9-9D2F-2348-47BE4CFA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52" y="1426687"/>
            <a:ext cx="6249112" cy="4725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2A3BC-6F22-4756-115A-69D94D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TEMPLATES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3A950-3997-768E-1850-1083AB3D3FD2}"/>
              </a:ext>
            </a:extLst>
          </p:cNvPr>
          <p:cNvSpPr txBox="1"/>
          <p:nvPr/>
        </p:nvSpPr>
        <p:spPr>
          <a:xfrm>
            <a:off x="245809" y="1001802"/>
            <a:ext cx="6317755" cy="68512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Blueprints for creating with predefined settings/mappings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80C07-66A5-1DB1-DD9B-280D5C414CB8}"/>
              </a:ext>
            </a:extLst>
          </p:cNvPr>
          <p:cNvSpPr txBox="1"/>
          <p:nvPr/>
        </p:nvSpPr>
        <p:spPr>
          <a:xfrm>
            <a:off x="286798" y="2447470"/>
            <a:ext cx="2515432" cy="68512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omogenous setting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BA2DE-58B7-7164-BBFC-A05DC5519AC5}"/>
              </a:ext>
            </a:extLst>
          </p:cNvPr>
          <p:cNvSpPr txBox="1"/>
          <p:nvPr/>
        </p:nvSpPr>
        <p:spPr>
          <a:xfrm>
            <a:off x="245809" y="1665505"/>
            <a:ext cx="3031599" cy="68512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How?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ndex matche</a:t>
            </a: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 a template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ED6D9-2D49-BC6B-9E8D-A9B85626A37B}"/>
              </a:ext>
            </a:extLst>
          </p:cNvPr>
          <p:cNvSpPr txBox="1"/>
          <p:nvPr/>
        </p:nvSpPr>
        <p:spPr>
          <a:xfrm>
            <a:off x="6172687" y="4099642"/>
            <a:ext cx="4500775" cy="22086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4"/>
              </a:rPr>
              <a:t>auto—generated </a:t>
            </a: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IDs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@timestamp and </a:t>
            </a:r>
            <a:r>
              <a:rPr lang="en-US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</a:t>
            </a:r>
            <a:r>
              <a:rPr lang="en-US" kern="0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date_nanos</a:t>
            </a:r>
            <a:r>
              <a:rPr lang="en-US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</a:t>
            </a:r>
            <a:endParaRPr lang="en-GB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‘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5"/>
              </a:rPr>
              <a:t>dynamic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false | true | runtime’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’type: 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6"/>
              </a:rPr>
              <a:t>flat_object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‘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keyword 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7"/>
              </a:rPr>
              <a:t>‘doc_values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’type: 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8"/>
              </a:rPr>
              <a:t>match_only_text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 (</a:t>
            </a:r>
            <a:r>
              <a:rPr lang="en-US" kern="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stacktrace</a:t>
            </a: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‘_size: enable=true’ / painless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C8FDB-B9CE-3F0D-81A2-C41B3D15A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103" y="5002584"/>
            <a:ext cx="3351403" cy="1244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52EB12-1A05-FDD1-66B0-0C5E0CA6140E}"/>
              </a:ext>
            </a:extLst>
          </p:cNvPr>
          <p:cNvSpPr txBox="1"/>
          <p:nvPr/>
        </p:nvSpPr>
        <p:spPr>
          <a:xfrm>
            <a:off x="9149153" y="3010815"/>
            <a:ext cx="2471347" cy="98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refresh interval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pipelines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number of shards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F0A55A-8BB9-E697-E42F-C40173F3D3A4}"/>
              </a:ext>
            </a:extLst>
          </p:cNvPr>
          <p:cNvSpPr txBox="1"/>
          <p:nvPr/>
        </p:nvSpPr>
        <p:spPr>
          <a:xfrm>
            <a:off x="9149152" y="2278424"/>
            <a:ext cx="2471347" cy="6851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reference to multiple indices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F2327-A4E9-3028-5676-74ADE7C26B33}"/>
              </a:ext>
            </a:extLst>
          </p:cNvPr>
          <p:cNvSpPr txBox="1"/>
          <p:nvPr/>
        </p:nvSpPr>
        <p:spPr>
          <a:xfrm>
            <a:off x="9149151" y="1611692"/>
            <a:ext cx="2471347" cy="3804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link indices with UI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255B7-056D-D0B0-D814-3CB54F906F41}"/>
              </a:ext>
            </a:extLst>
          </p:cNvPr>
          <p:cNvSpPr txBox="1"/>
          <p:nvPr/>
        </p:nvSpPr>
        <p:spPr>
          <a:xfrm>
            <a:off x="226338" y="3810425"/>
            <a:ext cx="2837042" cy="380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composable / component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6C53A-0933-71BE-7F39-FBCF76F261BD}"/>
              </a:ext>
            </a:extLst>
          </p:cNvPr>
          <p:cNvSpPr txBox="1"/>
          <p:nvPr/>
        </p:nvSpPr>
        <p:spPr>
          <a:xfrm>
            <a:off x="2802230" y="5856198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29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C818C-58D8-7924-4DBB-E8E09053B3BB}"/>
              </a:ext>
            </a:extLst>
          </p:cNvPr>
          <p:cNvSpPr txBox="1"/>
          <p:nvPr/>
        </p:nvSpPr>
        <p:spPr>
          <a:xfrm>
            <a:off x="5511946" y="3779772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29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D19F9-FCFE-B702-BD7D-9CA42E16B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111743"/>
            <a:ext cx="4064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A3BC-6F22-4756-115A-69D94D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3A49D-84DC-0D3B-03BF-5A55CA89E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2901635"/>
            <a:ext cx="7772400" cy="777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02810-9664-63C1-1D51-1748728E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95" y="3956365"/>
            <a:ext cx="4981828" cy="241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2539A1-87D9-4718-011F-0F0F2DA957A3}"/>
              </a:ext>
            </a:extLst>
          </p:cNvPr>
          <p:cNvSpPr txBox="1"/>
          <p:nvPr/>
        </p:nvSpPr>
        <p:spPr>
          <a:xfrm>
            <a:off x="562495" y="1208128"/>
            <a:ext cx="4087405" cy="98982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‘.</a:t>
            </a:r>
            <a:r>
              <a:rPr lang="en-GB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kibana</a:t>
            </a: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 index alias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refresh</a:t>
            </a:r>
            <a:endParaRPr lang="en-US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Type: number / Format: Bytes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0C6246-2A3D-7EC6-98AC-9BFC50EC2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792" y="1345447"/>
            <a:ext cx="5067300" cy="1219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CA905E-78D5-A114-24B8-9146E3051575}"/>
              </a:ext>
            </a:extLst>
          </p:cNvPr>
          <p:cNvSpPr txBox="1"/>
          <p:nvPr/>
        </p:nvSpPr>
        <p:spPr>
          <a:xfrm>
            <a:off x="7723545" y="329025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31.1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B2-36F3-376A-FEA6-D035659CC505}"/>
              </a:ext>
            </a:extLst>
          </p:cNvPr>
          <p:cNvSpPr txBox="1"/>
          <p:nvPr/>
        </p:nvSpPr>
        <p:spPr>
          <a:xfrm>
            <a:off x="4833872" y="5957444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31.2</a:t>
            </a:r>
            <a:endParaRPr lang="en-US" sz="2000" b="1" i="0" dirty="0">
              <a:solidFill>
                <a:schemeClr val="bg2">
                  <a:lumMod val="75000"/>
                </a:schemeClr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9389C-85A7-DB6D-FCD2-9667FE10CBF3}"/>
              </a:ext>
            </a:extLst>
          </p:cNvPr>
          <p:cNvSpPr txBox="1"/>
          <p:nvPr/>
        </p:nvSpPr>
        <p:spPr>
          <a:xfrm>
            <a:off x="10659973" y="2139183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31.3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F6F8B-B23B-5C95-D7E5-2050F10A3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770" y="100103"/>
            <a:ext cx="4064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61539B-CDC0-251A-3C43-26982FD7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46" y="956451"/>
            <a:ext cx="5687394" cy="28973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B2FA1-E167-C148-8EFB-3D8D91B9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86" y="240057"/>
            <a:ext cx="11041380" cy="601980"/>
          </a:xfrm>
        </p:spPr>
        <p:txBody>
          <a:bodyPr/>
          <a:lstStyle/>
          <a:p>
            <a:r>
              <a:rPr lang="en-US" dirty="0"/>
              <a:t>ISM / ILM POLICIES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6580DE-9EA6-C6E8-CEAD-46D7BA70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80" y="4723083"/>
            <a:ext cx="2215893" cy="1467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21914-0537-9350-15A0-0F89C63F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364" y="0"/>
            <a:ext cx="287470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3DFACD-CB7D-DBEC-9333-10576F1F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064" y="3053211"/>
            <a:ext cx="2238730" cy="3339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B8BD3D-10E0-6F70-1342-AF9C6C871B13}"/>
              </a:ext>
            </a:extLst>
          </p:cNvPr>
          <p:cNvCxnSpPr/>
          <p:nvPr/>
        </p:nvCxnSpPr>
        <p:spPr>
          <a:xfrm>
            <a:off x="6933614" y="4406840"/>
            <a:ext cx="368062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49ED1-ABC4-C056-4A72-AEB16EFEFA17}"/>
              </a:ext>
            </a:extLst>
          </p:cNvPr>
          <p:cNvCxnSpPr>
            <a:cxnSpLocks/>
          </p:cNvCxnSpPr>
          <p:nvPr/>
        </p:nvCxnSpPr>
        <p:spPr>
          <a:xfrm>
            <a:off x="6933614" y="3545537"/>
            <a:ext cx="794657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949ECC-542E-85DE-19FC-710B3B9C7ADA}"/>
              </a:ext>
            </a:extLst>
          </p:cNvPr>
          <p:cNvSpPr txBox="1"/>
          <p:nvPr/>
        </p:nvSpPr>
        <p:spPr>
          <a:xfrm>
            <a:off x="1852018" y="5869187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33.1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7BDE5-864A-706F-0DBC-1FEC748A2846}"/>
              </a:ext>
            </a:extLst>
          </p:cNvPr>
          <p:cNvSpPr txBox="1"/>
          <p:nvPr/>
        </p:nvSpPr>
        <p:spPr>
          <a:xfrm>
            <a:off x="8116343" y="598053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33.4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6BA8A-4C9A-A2A5-ED44-2CD8DBE6CBFE}"/>
              </a:ext>
            </a:extLst>
          </p:cNvPr>
          <p:cNvSpPr txBox="1"/>
          <p:nvPr/>
        </p:nvSpPr>
        <p:spPr>
          <a:xfrm>
            <a:off x="8178128" y="2711006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33.3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28B37-E3A0-5A96-8D6C-F578F7CA9664}"/>
              </a:ext>
            </a:extLst>
          </p:cNvPr>
          <p:cNvSpPr txBox="1"/>
          <p:nvPr/>
        </p:nvSpPr>
        <p:spPr>
          <a:xfrm>
            <a:off x="11101615" y="6445579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33.5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B3D06-BEE9-1F4F-3A1A-4F9B53BFF1C5}"/>
              </a:ext>
            </a:extLst>
          </p:cNvPr>
          <p:cNvSpPr txBox="1"/>
          <p:nvPr/>
        </p:nvSpPr>
        <p:spPr>
          <a:xfrm>
            <a:off x="182027" y="1082094"/>
            <a:ext cx="2787883" cy="190391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Hot – fastest/costly </a:t>
            </a:r>
          </a:p>
          <a:p>
            <a:pPr>
              <a:lnSpc>
                <a:spcPct val="110000"/>
              </a:lnSpc>
              <a:defRPr/>
            </a:pP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(</a:t>
            </a:r>
            <a:r>
              <a:rPr lang="en-GB" i="1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im4g</a:t>
            </a: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/</a:t>
            </a:r>
            <a:r>
              <a:rPr lang="en-GB" i="1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MRC-6g</a:t>
            </a:r>
            <a:r>
              <a:rPr lang="en-GB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instances)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 err="1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UltraWarm</a:t>
            </a:r>
            <a:r>
              <a:rPr lang="en-GB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(</a:t>
            </a:r>
            <a:r>
              <a:rPr lang="en-GB" i="1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HDD</a:t>
            </a:r>
            <a:r>
              <a:rPr lang="en-GB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Cold (</a:t>
            </a:r>
            <a:r>
              <a:rPr lang="en-GB" i="1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S3</a:t>
            </a:r>
            <a:r>
              <a:rPr lang="en-GB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</a:t>
            </a:r>
            <a:r>
              <a:rPr lang="en-GB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xed Hot/Warm </a:t>
            </a:r>
          </a:p>
          <a:p>
            <a:pPr>
              <a:lnSpc>
                <a:spcPct val="110000"/>
              </a:lnSpc>
              <a:defRPr/>
            </a:pPr>
            <a:r>
              <a:rPr lang="en-GB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(</a:t>
            </a:r>
            <a:r>
              <a:rPr lang="en-GB" i="1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OR1</a:t>
            </a:r>
            <a:r>
              <a:rPr lang="en-GB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instances*)</a:t>
            </a:r>
            <a:endParaRPr lang="en-GB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C1874-37CB-C3C6-42BC-CA6CEB167425}"/>
              </a:ext>
            </a:extLst>
          </p:cNvPr>
          <p:cNvSpPr txBox="1"/>
          <p:nvPr/>
        </p:nvSpPr>
        <p:spPr>
          <a:xfrm>
            <a:off x="182028" y="4085486"/>
            <a:ext cx="2787882" cy="3804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Look after the rollover</a:t>
            </a:r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45A91745-A5C9-8B52-B7ED-48BA3EAD2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28" y="4043327"/>
            <a:ext cx="1698624" cy="1749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9384BB-552B-B5C8-7C78-DCEFAA837A78}"/>
              </a:ext>
            </a:extLst>
          </p:cNvPr>
          <p:cNvSpPr txBox="1"/>
          <p:nvPr/>
        </p:nvSpPr>
        <p:spPr>
          <a:xfrm>
            <a:off x="4209782" y="5432184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33.2</a:t>
            </a:r>
          </a:p>
        </p:txBody>
      </p:sp>
    </p:spTree>
    <p:extLst>
      <p:ext uri="{BB962C8B-B14F-4D97-AF65-F5344CB8AC3E}">
        <p14:creationId xmlns:p14="http://schemas.microsoft.com/office/powerpoint/2010/main" val="384340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0796-7E31-74B5-629E-87AD4BFD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028D4-9DAD-34D0-1A3C-15A00F7E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38" y="3347045"/>
            <a:ext cx="5294762" cy="2162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663A5-EBF8-8A0E-3005-F9D30576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31" y="3347045"/>
            <a:ext cx="6115312" cy="2162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57943-3AFD-0E16-1BE7-C7594007D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087" y="1421909"/>
            <a:ext cx="4992952" cy="1557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756149-4429-A95E-4A01-B87F3B75014C}"/>
              </a:ext>
            </a:extLst>
          </p:cNvPr>
          <p:cNvSpPr txBox="1"/>
          <p:nvPr/>
        </p:nvSpPr>
        <p:spPr>
          <a:xfrm>
            <a:off x="571500" y="1512060"/>
            <a:ext cx="4087405" cy="41242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Enrichment</a:t>
            </a:r>
            <a:r>
              <a:rPr lang="en-GB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8F8A1-5D88-3E59-C14D-A05BC294A45D}"/>
              </a:ext>
            </a:extLst>
          </p:cNvPr>
          <p:cNvSpPr txBox="1"/>
          <p:nvPr/>
        </p:nvSpPr>
        <p:spPr>
          <a:xfrm>
            <a:off x="5717292" y="5096732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35.2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9AF66-61AD-E50B-A6F5-A6CDC2FA484A}"/>
              </a:ext>
            </a:extLst>
          </p:cNvPr>
          <p:cNvSpPr txBox="1"/>
          <p:nvPr/>
        </p:nvSpPr>
        <p:spPr>
          <a:xfrm>
            <a:off x="11122153" y="5102793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35.3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BE598-6426-F8D2-6E5A-13C0A4D24202}"/>
              </a:ext>
            </a:extLst>
          </p:cNvPr>
          <p:cNvSpPr txBox="1"/>
          <p:nvPr/>
        </p:nvSpPr>
        <p:spPr>
          <a:xfrm>
            <a:off x="7652588" y="2570208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35.1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F3FB9-3590-13FB-24B3-50EDB9716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183" y="70226"/>
            <a:ext cx="4064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78F3-9CAA-CA36-E882-825BBE54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DESSERT | CHECKLIST | BEST PRACTICES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8F5A0-4330-0CB3-0CB7-8349946ECA3B}"/>
              </a:ext>
            </a:extLst>
          </p:cNvPr>
          <p:cNvSpPr txBox="1"/>
          <p:nvPr/>
        </p:nvSpPr>
        <p:spPr>
          <a:xfrm>
            <a:off x="3384104" y="1391769"/>
            <a:ext cx="5618205" cy="54907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</a:t>
            </a:r>
            <a:r>
              <a:rPr lang="en-GB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refer smaller clusters (&lt;30k shards)</a:t>
            </a:r>
            <a:endParaRPr lang="en-GB" sz="200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lifecycle {</a:t>
            </a:r>
            <a:r>
              <a:rPr lang="en-US" sz="2000" kern="0" dirty="0" err="1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prevent_destroy</a:t>
            </a:r>
            <a:r>
              <a:rPr lang="en-US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true }</a:t>
            </a:r>
            <a:endParaRPr lang="en-US" sz="2000" dirty="0">
              <a:solidFill>
                <a:srgbClr val="00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use </a:t>
            </a:r>
            <a:r>
              <a:rPr lang="en-US" sz="2000" i="1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_bulk</a:t>
            </a: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API for ingestion</a:t>
            </a:r>
            <a:endParaRPr lang="en-US" sz="2000" kern="0" dirty="0">
              <a:solidFill>
                <a:srgbClr val="00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extra care with </a:t>
            </a:r>
            <a:r>
              <a:rPr lang="en-US" sz="200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</a:t>
            </a:r>
            <a:r>
              <a:rPr lang="en-US" sz="2000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security_manager</a:t>
            </a:r>
            <a:r>
              <a:rPr lang="en-US" sz="200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  role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use index templates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define settings (number of shards)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define mapping</a:t>
            </a: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</a:t>
            </a: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2"/>
              </a:rPr>
              <a:t>auto—generated </a:t>
            </a:r>
            <a:r>
              <a:rPr lang="en-GB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IDs</a:t>
            </a: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@timestamp and </a:t>
            </a:r>
            <a:r>
              <a:rPr lang="en-US" sz="2000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‘</a:t>
            </a:r>
            <a:r>
              <a:rPr lang="en-US" sz="2000" kern="0" dirty="0" err="1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date_nanos</a:t>
            </a:r>
            <a:r>
              <a:rPr lang="en-US" sz="2000" kern="0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’</a:t>
            </a:r>
            <a:endParaRPr lang="en-GB" sz="200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‘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3"/>
              </a:rPr>
              <a:t>dynamic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false’</a:t>
            </a: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’type: 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4"/>
              </a:rPr>
              <a:t>flat_object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‘</a:t>
            </a: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keyword 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5"/>
              </a:rPr>
              <a:t>‘doc_values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</a:t>
            </a:r>
          </a:p>
          <a:p>
            <a:pPr marL="1200150" lvl="2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’type: 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6"/>
              </a:rPr>
              <a:t>match_only_text</a:t>
            </a:r>
            <a:r>
              <a:rPr lang="en-US" sz="2000" kern="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’ </a:t>
            </a:r>
            <a:endParaRPr lang="en-US" sz="2000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extra care with ILM </a:t>
            </a:r>
            <a:r>
              <a:rPr lang="en-US" sz="2000" kern="0" dirty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(</a:t>
            </a: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avoid </a:t>
            </a:r>
            <a:r>
              <a:rPr lang="en-US" sz="2000" kern="0" dirty="0" err="1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oversharding</a:t>
            </a: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</a:t>
            </a:r>
            <a:endParaRPr lang="en-US" sz="2000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sz="2000" kern="0" dirty="0">
              <a:solidFill>
                <a:srgbClr val="00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lvl="1">
              <a:lnSpc>
                <a:spcPct val="110000"/>
              </a:lnSpc>
              <a:defRPr/>
            </a:pPr>
            <a:endParaRPr lang="en-US" sz="2000" kern="0" dirty="0">
              <a:solidFill>
                <a:srgbClr val="000000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ED80C-1AC0-E077-5084-07346D753B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3" y="1391769"/>
            <a:ext cx="2691816" cy="2691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F3763-5857-8FE8-6B77-320A6B7DC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29" y="1391769"/>
            <a:ext cx="2593160" cy="2593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67B2EB-5610-E5B5-F575-332170993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0" y="73660"/>
            <a:ext cx="40640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1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5BF381-745E-1F0E-2D03-8F70F198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570"/>
            <a:ext cx="5510377" cy="6842430"/>
          </a:xfrm>
          <a:prstGeom prst="rect">
            <a:avLst/>
          </a:prstGeom>
        </p:spPr>
      </p:pic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bg1"/>
                </a:solidFill>
              </a:rPr>
              <a:t>WHAT’S ON MENU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27F018-BB34-E183-A9EC-298C5BDFA5CE}"/>
                  </a:ext>
                </a:extLst>
              </p14:cNvPr>
              <p14:cNvContentPartPr/>
              <p14:nvPr/>
            </p14:nvContentPartPr>
            <p14:xfrm>
              <a:off x="8881200" y="15570"/>
              <a:ext cx="2235600" cy="32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27F018-BB34-E183-A9EC-298C5BDFA5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7209" y="-92549"/>
                <a:ext cx="2343223" cy="543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257942-4275-1141-BEA8-9F733FA50C51}"/>
                  </a:ext>
                </a:extLst>
              </p14:cNvPr>
              <p14:cNvContentPartPr/>
              <p14:nvPr/>
            </p14:nvContentPartPr>
            <p14:xfrm>
              <a:off x="11132280" y="2511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257942-4275-1141-BEA8-9F733FA50C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78280" y="1431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493C6F-18CC-5295-4F9B-DFFC96E0ED01}"/>
                  </a:ext>
                </a:extLst>
              </p14:cNvPr>
              <p14:cNvContentPartPr/>
              <p14:nvPr/>
            </p14:nvContentPartPr>
            <p14:xfrm>
              <a:off x="9038160" y="198540"/>
              <a:ext cx="2049120" cy="6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493C6F-18CC-5295-4F9B-DFFC96E0ED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4160" y="90540"/>
                <a:ext cx="21567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51F24A-116A-04E7-F70C-1E17563D7B4A}"/>
                  </a:ext>
                </a:extLst>
              </p14:cNvPr>
              <p14:cNvContentPartPr/>
              <p14:nvPr/>
            </p14:nvContentPartPr>
            <p14:xfrm>
              <a:off x="8915400" y="67860"/>
              <a:ext cx="2680560" cy="22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51F24A-116A-04E7-F70C-1E17563D7B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61400" y="-40140"/>
                <a:ext cx="278820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E94D4B-EC0B-3EB9-D055-00603922F6F1}"/>
                  </a:ext>
                </a:extLst>
              </p14:cNvPr>
              <p14:cNvContentPartPr/>
              <p14:nvPr/>
            </p14:nvContentPartPr>
            <p14:xfrm>
              <a:off x="9203400" y="216540"/>
              <a:ext cx="1584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E94D4B-EC0B-3EB9-D055-00603922F6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94400" y="207540"/>
                <a:ext cx="17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A80430-4137-58EE-8F2C-B941AF16D624}"/>
                  </a:ext>
                </a:extLst>
              </p14:cNvPr>
              <p14:cNvContentPartPr/>
              <p14:nvPr/>
            </p14:nvContentPartPr>
            <p14:xfrm>
              <a:off x="8812440" y="171180"/>
              <a:ext cx="2966040" cy="311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A80430-4137-58EE-8F2C-B941AF16D6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9440" y="108180"/>
                <a:ext cx="3091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4B603B4-55A3-D7B2-832E-DB980F1D6E6A}"/>
                  </a:ext>
                </a:extLst>
              </p14:cNvPr>
              <p14:cNvContentPartPr/>
              <p14:nvPr/>
            </p14:nvContentPartPr>
            <p14:xfrm>
              <a:off x="9601200" y="193500"/>
              <a:ext cx="1128240" cy="3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4B603B4-55A3-D7B2-832E-DB980F1D6E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38220" y="130500"/>
                <a:ext cx="125384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E1888D-AA40-9AEF-A92B-4D19FE2EE66D}"/>
              </a:ext>
            </a:extLst>
          </p:cNvPr>
          <p:cNvSpPr txBox="1"/>
          <p:nvPr/>
        </p:nvSpPr>
        <p:spPr>
          <a:xfrm>
            <a:off x="5801656" y="2173484"/>
            <a:ext cx="5976824" cy="2862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GB" sz="2000" b="1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Starter: </a:t>
            </a: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1F2328"/>
              </a:solidFill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GB" sz="2000" b="1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Main Course: </a:t>
            </a: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From uber – cluster to 5 log-specific clusters</a:t>
            </a:r>
            <a:endParaRPr lang="en-GB" sz="2000" b="1" dirty="0">
              <a:solidFill>
                <a:srgbClr val="1F2328"/>
              </a:solidFill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GB" sz="2000" dirty="0" err="1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IaC</a:t>
            </a:r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approach &amp; overview of OpenSearch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1F2328"/>
              </a:solidFill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GB" sz="2000" b="1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Dessert: </a:t>
            </a:r>
          </a:p>
          <a:p>
            <a:r>
              <a:rPr lang="en-GB" sz="2000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Key learnings, insights &amp; tips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9EAF6-FBAE-014D-7C42-652C3D0BF7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3" y="2173484"/>
            <a:ext cx="4964488" cy="29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7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EE20-8D3E-F758-C2D4-46AD0A23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DISCLAIMER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BD1930-D408-9C3A-E3C7-72B190FE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1" y="3157781"/>
            <a:ext cx="2536692" cy="22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D6337C-55B9-21EA-6F25-CE9BEB0A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36" y="2364379"/>
            <a:ext cx="1182188" cy="118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5DA9D1-C449-4817-067D-0EEB522A3A4E}"/>
                  </a:ext>
                </a:extLst>
              </p14:cNvPr>
              <p14:cNvContentPartPr/>
              <p14:nvPr/>
            </p14:nvContentPartPr>
            <p14:xfrm>
              <a:off x="8846640" y="147690"/>
              <a:ext cx="2815560" cy="51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5DA9D1-C449-4817-067D-0EEB522A3A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4000" y="84690"/>
                <a:ext cx="2941200" cy="6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48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86" y="234951"/>
            <a:ext cx="11041380" cy="601980"/>
          </a:xfrm>
        </p:spPr>
        <p:txBody>
          <a:bodyPr/>
          <a:lstStyle/>
          <a:p>
            <a:r>
              <a:rPr lang="en-GB" sz="3200" dirty="0"/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15A38-4350-8C9C-0C86-A360E04FA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250" y="54979"/>
            <a:ext cx="6316264" cy="6117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BA128-352A-7101-C322-B7A7FBF6A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478" y="836931"/>
            <a:ext cx="2892581" cy="467871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E36BD0A-CEBD-24CB-5716-C5FB4EA6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57895"/>
            <a:ext cx="5878286" cy="9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50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F2C196FE-32DC-A2CA-4FD7-106CF89F3C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6" imgH="367" progId="TCLayout.ActiveDocument.1">
                  <p:embed/>
                </p:oleObj>
              </mc:Choice>
              <mc:Fallback>
                <p:oleObj name="think-cell Slide" r:id="rId4" imgW="366" imgH="367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C196FE-32DC-A2CA-4FD7-106CF89F3C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4871D1D-7BE4-A05F-F1F4-D917788B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5" y="403860"/>
            <a:ext cx="11041380" cy="601980"/>
          </a:xfrm>
        </p:spPr>
        <p:txBody>
          <a:bodyPr/>
          <a:lstStyle/>
          <a:p>
            <a:r>
              <a:rPr lang="en-GB" sz="3200" dirty="0"/>
              <a:t>CHASE | </a:t>
            </a:r>
            <a:r>
              <a:rPr lang="en-GB" sz="3200" dirty="0">
                <a:solidFill>
                  <a:schemeClr val="tx2"/>
                </a:solidFill>
              </a:rPr>
              <a:t>AWARD-WINNING BANKING</a:t>
            </a:r>
          </a:p>
        </p:txBody>
      </p:sp>
      <p:pic>
        <p:nvPicPr>
          <p:cNvPr id="3" name="Picture 2" descr="No alternative text description for this image">
            <a:extLst>
              <a:ext uri="{FF2B5EF4-FFF2-40B4-BE49-F238E27FC236}">
                <a16:creationId xmlns:a16="http://schemas.microsoft.com/office/drawing/2014/main" id="{0A97D19E-653D-73EF-BC2A-C79B7DCB2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5"/>
          <a:stretch/>
        </p:blipFill>
        <p:spPr bwMode="auto">
          <a:xfrm>
            <a:off x="470772" y="1203739"/>
            <a:ext cx="2371855" cy="23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No alternative text description for this image">
            <a:extLst>
              <a:ext uri="{FF2B5EF4-FFF2-40B4-BE49-F238E27FC236}">
                <a16:creationId xmlns:a16="http://schemas.microsoft.com/office/drawing/2014/main" id="{C81BC99D-4CAF-C6AE-E26A-3B8FCBA3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62"/>
          <a:stretch/>
        </p:blipFill>
        <p:spPr bwMode="auto">
          <a:xfrm>
            <a:off x="2842627" y="3581400"/>
            <a:ext cx="2371856" cy="237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1245F-3C2F-F40E-FCA9-A7253E3AE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548" y="120832"/>
            <a:ext cx="3748162" cy="6074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ACD9E-4C6B-1862-5B67-FACFC65F0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" y="3581400"/>
            <a:ext cx="2354832" cy="2354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F607B-BD63-9F20-E916-2BB081B2B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268" y="1203738"/>
            <a:ext cx="2642494" cy="663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FAFC3-4B98-FD5D-D934-56AB04530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45" y="1203738"/>
            <a:ext cx="2377661" cy="2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2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62AD6-ED95-4716-892D-C7A223DD4AD3}"/>
              </a:ext>
            </a:extLst>
          </p:cNvPr>
          <p:cNvSpPr txBox="1"/>
          <p:nvPr/>
        </p:nvSpPr>
        <p:spPr>
          <a:xfrm>
            <a:off x="579120" y="1191714"/>
            <a:ext cx="6136616" cy="98982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🛠️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 define(declare) what your infrastructure looks like, 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instead of manually setting everything up (a.k.a. </a:t>
            </a:r>
            <a:r>
              <a:rPr lang="en-GB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IaC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  <a:endParaRPr lang="en-US" b="0" i="0" dirty="0">
              <a:solidFill>
                <a:schemeClr val="tx2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D6240-B010-66B9-EACB-41A282CB7DD6}"/>
              </a:ext>
            </a:extLst>
          </p:cNvPr>
          <p:cNvSpPr txBox="1"/>
          <p:nvPr/>
        </p:nvSpPr>
        <p:spPr>
          <a:xfrm>
            <a:off x="579120" y="2243130"/>
            <a:ext cx="4414991" cy="685124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consistency, repeatability</a:t>
            </a: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c</a:t>
            </a:r>
            <a:r>
              <a:rPr lang="en-GB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ollaboration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B893-31AF-EC29-C468-34C49EBCAA6F}"/>
              </a:ext>
            </a:extLst>
          </p:cNvPr>
          <p:cNvSpPr txBox="1"/>
          <p:nvPr/>
        </p:nvSpPr>
        <p:spPr>
          <a:xfrm>
            <a:off x="579120" y="2929600"/>
            <a:ext cx="9105378" cy="989823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i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How?</a:t>
            </a:r>
            <a:r>
              <a:rPr lang="en-GB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</a:t>
            </a:r>
            <a:b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configuration files(HCL) that describes your infrastructure (VMs, storage, networking).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Terraform figures out how to make those changes. </a:t>
            </a:r>
            <a:endParaRPr lang="en-GB" i="0" dirty="0">
              <a:solidFill>
                <a:srgbClr val="1F2328"/>
              </a:solidFill>
              <a:effectLst/>
              <a:highlight>
                <a:srgbClr val="FFFFFF"/>
              </a:highlight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9EA72-3D10-D03E-1789-60B37AD31204}"/>
              </a:ext>
            </a:extLst>
          </p:cNvPr>
          <p:cNvSpPr txBox="1"/>
          <p:nvPr/>
        </p:nvSpPr>
        <p:spPr>
          <a:xfrm>
            <a:off x="1011930" y="3888686"/>
            <a:ext cx="5864106" cy="251331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“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modules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”  - </a:t>
            </a:r>
            <a:r>
              <a:rPr lang="en-GB" dirty="0">
                <a:solidFill>
                  <a:srgbClr val="1F2328"/>
                </a:solidFill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reuse/avoid repetitive declarations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“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providers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”  - </a:t>
            </a:r>
            <a:r>
              <a:rPr lang="en-GB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interact with various APIs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- ☁️ (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3"/>
              </a:rPr>
              <a:t>AWS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etc)</a:t>
            </a:r>
          </a:p>
          <a:p>
            <a:pPr algn="l">
              <a:lnSpc>
                <a:spcPct val="110000"/>
              </a:lnSpc>
            </a:pP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🫙 (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Mysql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Postrges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🤓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4"/>
              </a:rPr>
              <a:t>Spotify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/ </a:t>
            </a: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5"/>
              </a:rPr>
              <a:t>Dominos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             	- </a:t>
            </a:r>
            <a:r>
              <a:rPr lang="en-GB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your_next_best_tool</a:t>
            </a:r>
            <a:b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GB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	-  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6"/>
              </a:rPr>
              <a:t>Elasticsearch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|  </a:t>
            </a:r>
            <a:r>
              <a:rPr lang="en-GB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  <a:hlinkClick r:id="rId7"/>
              </a:rPr>
              <a:t>OpenSearch</a:t>
            </a:r>
            <a:endParaRPr lang="en-GB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algn="l">
              <a:lnSpc>
                <a:spcPct val="110000"/>
              </a:lnSpc>
            </a:pPr>
            <a:endParaRPr lang="en-GB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2710A0-64F7-D921-5A22-F43E62FEF025}"/>
                  </a:ext>
                </a:extLst>
              </p14:cNvPr>
              <p14:cNvContentPartPr/>
              <p14:nvPr/>
            </p14:nvContentPartPr>
            <p14:xfrm>
              <a:off x="8897400" y="262710"/>
              <a:ext cx="2664000" cy="3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2710A0-64F7-D921-5A22-F43E62FEF0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34400" y="199710"/>
                <a:ext cx="2789640" cy="45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8130FE-BE22-B8B5-F955-8F65E65A7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66" y="320292"/>
            <a:ext cx="2382641" cy="26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TERRAFORM 101 | </a:t>
            </a:r>
            <a:r>
              <a:rPr lang="en-US" sz="3200" dirty="0">
                <a:solidFill>
                  <a:schemeClr val="tx2"/>
                </a:solidFill>
              </a:rPr>
              <a:t>AWS_OPENSEARCH_DOMAIN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DD3B6-ABC4-923A-79D9-DCB9F83C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178" y="1286156"/>
            <a:ext cx="4330087" cy="1297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7D45D3-8F8B-18CC-5621-3B59D3389580}"/>
                  </a:ext>
                </a:extLst>
              </p14:cNvPr>
              <p14:cNvContentPartPr/>
              <p14:nvPr/>
            </p14:nvContentPartPr>
            <p14:xfrm>
              <a:off x="8819280" y="88650"/>
              <a:ext cx="2814840" cy="29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7D45D3-8F8B-18CC-5621-3B59D33895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56640" y="26010"/>
                <a:ext cx="2940480" cy="423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B5A025C-C46E-F93F-74FC-3A7402EF2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35" y="4474719"/>
            <a:ext cx="4311100" cy="2068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8076F-235D-7992-5B69-B8254574D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75" y="1293003"/>
            <a:ext cx="3885916" cy="3336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0EFCF-5555-36E7-5C29-49E71F5FC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735" y="1286156"/>
            <a:ext cx="2588390" cy="21942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359F9-5454-53CE-D52C-052A81D66D01}"/>
              </a:ext>
            </a:extLst>
          </p:cNvPr>
          <p:cNvSpPr txBox="1"/>
          <p:nvPr/>
        </p:nvSpPr>
        <p:spPr>
          <a:xfrm>
            <a:off x="2117513" y="3067984"/>
            <a:ext cx="689612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02C2C-ED06-74A4-AA67-D3ED83310DBD}"/>
              </a:ext>
            </a:extLst>
          </p:cNvPr>
          <p:cNvSpPr txBox="1"/>
          <p:nvPr/>
        </p:nvSpPr>
        <p:spPr>
          <a:xfrm>
            <a:off x="3888646" y="6210858"/>
            <a:ext cx="710451" cy="4124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11.2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0847E-E5CD-B0F4-4613-396A8FA23D0B}"/>
              </a:ext>
            </a:extLst>
          </p:cNvPr>
          <p:cNvSpPr txBox="1"/>
          <p:nvPr/>
        </p:nvSpPr>
        <p:spPr>
          <a:xfrm>
            <a:off x="6626825" y="4256119"/>
            <a:ext cx="710451" cy="4124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11.3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53E78-932B-948C-440A-685FC3739380}"/>
              </a:ext>
            </a:extLst>
          </p:cNvPr>
          <p:cNvSpPr txBox="1"/>
          <p:nvPr/>
        </p:nvSpPr>
        <p:spPr>
          <a:xfrm>
            <a:off x="11265274" y="2218494"/>
            <a:ext cx="710451" cy="41248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11.4</a:t>
            </a:r>
          </a:p>
        </p:txBody>
      </p:sp>
    </p:spTree>
    <p:extLst>
      <p:ext uri="{BB962C8B-B14F-4D97-AF65-F5344CB8AC3E}">
        <p14:creationId xmlns:p14="http://schemas.microsoft.com/office/powerpoint/2010/main" val="326494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9955-4E1D-CB6D-3919-2D4924E3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SMALLER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0D526-DA97-138A-F103-A53FB20F0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01"/>
          <a:stretch/>
        </p:blipFill>
        <p:spPr>
          <a:xfrm>
            <a:off x="245487" y="3036101"/>
            <a:ext cx="4386629" cy="195513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7933A5A-8C2C-8E37-D1E7-E395D2E70282}"/>
              </a:ext>
            </a:extLst>
          </p:cNvPr>
          <p:cNvGrpSpPr/>
          <p:nvPr/>
        </p:nvGrpSpPr>
        <p:grpSpPr>
          <a:xfrm>
            <a:off x="9052200" y="181890"/>
            <a:ext cx="2582280" cy="302760"/>
            <a:chOff x="9052200" y="181890"/>
            <a:chExt cx="25822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2C58CC-B65E-D69A-B888-AF386583D9A2}"/>
                    </a:ext>
                  </a:extLst>
                </p14:cNvPr>
                <p14:cNvContentPartPr/>
                <p14:nvPr/>
              </p14:nvContentPartPr>
              <p14:xfrm>
                <a:off x="9052200" y="181890"/>
                <a:ext cx="2582280" cy="30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2C58CC-B65E-D69A-B888-AF386583D9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89560" y="118890"/>
                  <a:ext cx="27079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66BBE7-B293-2C1C-B0FB-F86E736372C7}"/>
                    </a:ext>
                  </a:extLst>
                </p14:cNvPr>
                <p14:cNvContentPartPr/>
                <p14:nvPr/>
              </p14:nvContentPartPr>
              <p14:xfrm>
                <a:off x="10505880" y="397530"/>
                <a:ext cx="387000" cy="1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66BBE7-B293-2C1C-B0FB-F86E736372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42880" y="334530"/>
                  <a:ext cx="512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374A47-439A-EA0B-CCE8-07EEF6D1F0BA}"/>
                    </a:ext>
                  </a:extLst>
                </p14:cNvPr>
                <p14:cNvContentPartPr/>
                <p14:nvPr/>
              </p14:nvContentPartPr>
              <p14:xfrm>
                <a:off x="10103040" y="228330"/>
                <a:ext cx="915840" cy="8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374A47-439A-EA0B-CCE8-07EEF6D1F0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40040" y="165330"/>
                  <a:ext cx="104148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8C1A3A-D1A4-F955-4EB3-7A55621CC3D4}"/>
              </a:ext>
            </a:extLst>
          </p:cNvPr>
          <p:cNvSpPr txBox="1"/>
          <p:nvPr/>
        </p:nvSpPr>
        <p:spPr>
          <a:xfrm>
            <a:off x="327219" y="1135381"/>
            <a:ext cx="5949755" cy="190885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❗️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Bigger overheard 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✅ Smaller cluster state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✅ More stability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✅ Smaller blast radius 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Migrations 😰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(2.13 improved 👏, </a:t>
            </a:r>
            <a:r>
              <a:rPr lang="en-US" dirty="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9"/>
              </a:rPr>
              <a:t>Workaround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Migrations  are not ”backward” 🙀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5D088F-8682-A71D-947F-51D5E1AD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87" y="2721686"/>
            <a:ext cx="1975732" cy="1975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470A20-8E44-7063-D3EF-DA5D0FD4C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81704"/>
              </p:ext>
            </p:extLst>
          </p:nvPr>
        </p:nvGraphicFramePr>
        <p:xfrm>
          <a:off x="6669992" y="3485765"/>
          <a:ext cx="5132090" cy="2275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8314">
                  <a:extLst>
                    <a:ext uri="{9D8B030D-6E8A-4147-A177-3AD203B41FA5}">
                      <a16:colId xmlns:a16="http://schemas.microsoft.com/office/drawing/2014/main" val="1366647900"/>
                    </a:ext>
                  </a:extLst>
                </a:gridCol>
                <a:gridCol w="1499491">
                  <a:extLst>
                    <a:ext uri="{9D8B030D-6E8A-4147-A177-3AD203B41FA5}">
                      <a16:colId xmlns:a16="http://schemas.microsoft.com/office/drawing/2014/main" val="3565303346"/>
                    </a:ext>
                  </a:extLst>
                </a:gridCol>
                <a:gridCol w="2114285">
                  <a:extLst>
                    <a:ext uri="{9D8B030D-6E8A-4147-A177-3AD203B41FA5}">
                      <a16:colId xmlns:a16="http://schemas.microsoft.com/office/drawing/2014/main" val="4217856086"/>
                    </a:ext>
                  </a:extLst>
                </a:gridCol>
              </a:tblGrid>
              <a:tr h="33604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OpenSearch cluster</a:t>
                      </a:r>
                    </a:p>
                  </a:txBody>
                  <a:tcPr>
                    <a:solidFill>
                      <a:srgbClr val="955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5684"/>
                  </a:ext>
                </a:extLst>
              </a:tr>
              <a:tr h="437873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Cluster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Data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_cat/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allocation?v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41227"/>
                  </a:ext>
                </a:extLst>
              </a:tr>
              <a:tr h="1502007">
                <a:tc>
                  <a:txBody>
                    <a:bodyPr/>
                    <a:lstStyle/>
                    <a:p>
                      <a:pPr marL="10160" marR="0" lvl="0" indent="-7514" algn="l" defTabSz="761970" rtl="0" eaLnBrk="1" fontAlgn="b" latinLnBrk="0" hangingPunct="1">
                        <a:lnSpc>
                          <a:spcPct val="100000"/>
                        </a:lnSpc>
                        <a:spcBef>
                          <a:spcPts val="221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3 master nodes 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r6g.xlarge.search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24 data nodes (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r6g.4xlarge.search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120TB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70B docs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14k shards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300 </a:t>
                      </a:r>
                      <a:r>
                        <a:rPr lang="en-US" sz="1050" dirty="0" err="1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indicies</a:t>
                      </a:r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 / 10 index templates</a:t>
                      </a:r>
                    </a:p>
                    <a:p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2.3 - 2.4 billion entries/day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Managed cluster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Multi-AZ </a:t>
                      </a:r>
                    </a:p>
                    <a:p>
                      <a:r>
                        <a:rPr lang="en-US" sz="1050" dirty="0"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Engine version 2.11</a:t>
                      </a:r>
                    </a:p>
                    <a:p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  <a:p>
                      <a:r>
                        <a:rPr lang="en-GB" sz="1050" b="0" i="0" u="sng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Indexing Data Rate 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: 4k/12k (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avg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/peak) docs/second</a:t>
                      </a:r>
                    </a:p>
                    <a:p>
                      <a:r>
                        <a:rPr lang="en-GB" sz="1050" b="0" i="0" u="sng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Average Search Latency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: 10ms/500ms (</a:t>
                      </a:r>
                      <a:r>
                        <a:rPr lang="en-GB" sz="105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avg</a:t>
                      </a:r>
                      <a:r>
                        <a:rPr lang="en-GB" sz="105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606030504020204" pitchFamily="34" charset="0"/>
                          <a:ea typeface="Open Sans Light" panose="020B0606030504020204" pitchFamily="34" charset="0"/>
                          <a:cs typeface="Open Sans Light" panose="020B0606030504020204" pitchFamily="34" charset="0"/>
                        </a:rPr>
                        <a:t>/peak)</a:t>
                      </a:r>
                      <a:endParaRPr lang="en-US" sz="1050" dirty="0"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2252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AF8F4A5-982E-DC37-E692-ACEB45C902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92" y="311544"/>
            <a:ext cx="5132090" cy="3049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56101D-7025-17B7-DF58-FDFBF65833E6}"/>
              </a:ext>
            </a:extLst>
          </p:cNvPr>
          <p:cNvGrpSpPr/>
          <p:nvPr/>
        </p:nvGrpSpPr>
        <p:grpSpPr>
          <a:xfrm>
            <a:off x="245487" y="5088832"/>
            <a:ext cx="5683591" cy="1698912"/>
            <a:chOff x="208415" y="4571108"/>
            <a:chExt cx="5683591" cy="16989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E8F876-CDAF-34D1-D645-D514BB332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415" y="4571108"/>
              <a:ext cx="3570190" cy="122019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58EDEDF-CB5A-347F-BD48-D95A8AFF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4586" y="4912150"/>
              <a:ext cx="2949030" cy="1099638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924168-6B70-B486-F2A1-09034B9B3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63326" y="5203217"/>
              <a:ext cx="2428680" cy="1066803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C962AD-3C3D-8380-3697-3B6B4B08D12F}"/>
              </a:ext>
            </a:extLst>
          </p:cNvPr>
          <p:cNvSpPr txBox="1"/>
          <p:nvPr/>
        </p:nvSpPr>
        <p:spPr>
          <a:xfrm>
            <a:off x="3964401" y="4595315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14.1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D8319-89E5-CD78-9764-A29419B16668}"/>
              </a:ext>
            </a:extLst>
          </p:cNvPr>
          <p:cNvSpPr txBox="1"/>
          <p:nvPr/>
        </p:nvSpPr>
        <p:spPr>
          <a:xfrm>
            <a:off x="5250156" y="6396213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14.2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05268-5166-F586-98F8-9D236D5FB35B}"/>
              </a:ext>
            </a:extLst>
          </p:cNvPr>
          <p:cNvSpPr txBox="1"/>
          <p:nvPr/>
        </p:nvSpPr>
        <p:spPr>
          <a:xfrm>
            <a:off x="11177104" y="3015778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14.3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5A9B40-664D-A556-3CFD-8967B9CFEF2C}"/>
              </a:ext>
            </a:extLst>
          </p:cNvPr>
          <p:cNvSpPr txBox="1"/>
          <p:nvPr/>
        </p:nvSpPr>
        <p:spPr>
          <a:xfrm>
            <a:off x="11177103" y="5366446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14.4</a:t>
            </a:r>
          </a:p>
        </p:txBody>
      </p:sp>
    </p:spTree>
    <p:extLst>
      <p:ext uri="{BB962C8B-B14F-4D97-AF65-F5344CB8AC3E}">
        <p14:creationId xmlns:p14="http://schemas.microsoft.com/office/powerpoint/2010/main" val="334591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8F8F543-9A28-EF8D-0CDB-CBA46033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826" y="0"/>
            <a:ext cx="45339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D3865-FE6F-0FB4-A1C0-B6A3347D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OPENSEARCH 101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6B8F-6031-5557-DA77-5113069CEFB5}"/>
              </a:ext>
            </a:extLst>
          </p:cNvPr>
          <p:cNvSpPr txBox="1"/>
          <p:nvPr/>
        </p:nvSpPr>
        <p:spPr>
          <a:xfrm>
            <a:off x="358223" y="1047750"/>
            <a:ext cx="4843731" cy="207319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Apache 2.0</a:t>
            </a:r>
            <a:r>
              <a:rPr lang="en-GB" sz="200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;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2021 Elasticsearch 🍴(version 7.10.2) 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Workloads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search engine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b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logging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5B672-529A-2E41-4DFE-8462B1F4F2C2}"/>
              </a:ext>
            </a:extLst>
          </p:cNvPr>
          <p:cNvSpPr txBox="1"/>
          <p:nvPr/>
        </p:nvSpPr>
        <p:spPr>
          <a:xfrm>
            <a:off x="483783" y="4412890"/>
            <a:ext cx="1740433" cy="210519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GB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Cluster</a:t>
            </a:r>
            <a:endParaRPr lang="en-GB" sz="2000" dirty="0"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Data node</a:t>
            </a:r>
            <a:endParaRPr lang="en-US" sz="2000" dirty="0">
              <a:solidFill>
                <a:srgbClr val="000000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Index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Shard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Segment</a:t>
            </a:r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r>
              <a:rPr lang="en-US" sz="2000" kern="0" dirty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Document</a:t>
            </a:r>
            <a:endParaRPr lang="en-US" sz="2000" kern="0" dirty="0">
              <a:solidFill>
                <a:srgbClr val="000000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961A1-C9DE-7CAD-26D3-BC8727CF934C}"/>
              </a:ext>
            </a:extLst>
          </p:cNvPr>
          <p:cNvSpPr txBox="1"/>
          <p:nvPr/>
        </p:nvSpPr>
        <p:spPr>
          <a:xfrm>
            <a:off x="11265274" y="5894301"/>
            <a:ext cx="710451" cy="41242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22</a:t>
            </a:r>
            <a:r>
              <a:rPr lang="en-US" sz="2000" b="1" i="0" dirty="0">
                <a:solidFill>
                  <a:schemeClr val="bg2">
                    <a:lumMod val="75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D1D71-9442-41AF-9778-C5DCEBEC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17" y="887732"/>
            <a:ext cx="6186183" cy="52917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23D6936-3694-9CFC-33E7-19A2DFF6E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377" y="361950"/>
            <a:ext cx="3543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29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SHAPE" val="AgendaNumberingTy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nfidential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SHAPETYPE" val="ClientNa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TYPE" val="BrandLogo"/>
  <p:tag name="JPM_OBJECT_NAME" val="Brand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SHAPE" val="AgendaTitle"/>
</p:tagLst>
</file>

<file path=ppt/theme/theme1.xml><?xml version="1.0" encoding="utf-8"?>
<a:theme xmlns:a="http://schemas.openxmlformats.org/drawingml/2006/main" name="PP+ UnifiedGIB - Widescreen">
  <a:themeElements>
    <a:clrScheme name="PitchPRO+">
      <a:dk1>
        <a:srgbClr val="000000"/>
      </a:dk1>
      <a:lt1>
        <a:srgbClr val="FFFFFF"/>
      </a:lt1>
      <a:dk2>
        <a:srgbClr val="6D6E6A"/>
      </a:dk2>
      <a:lt2>
        <a:srgbClr val="478FBF"/>
      </a:lt2>
      <a:accent1>
        <a:srgbClr val="0069A3"/>
      </a:accent1>
      <a:accent2>
        <a:srgbClr val="818A37"/>
      </a:accent2>
      <a:accent3>
        <a:srgbClr val="7DBAC4"/>
      </a:accent3>
      <a:accent4>
        <a:srgbClr val="5A5397"/>
      </a:accent4>
      <a:accent5>
        <a:srgbClr val="7E776F"/>
      </a:accent5>
      <a:accent6>
        <a:srgbClr val="AD670D"/>
      </a:accent6>
      <a:hlink>
        <a:srgbClr val="478FBF"/>
      </a:hlink>
      <a:folHlink>
        <a:srgbClr val="A6B640"/>
      </a:folHlink>
    </a:clrScheme>
    <a:fontScheme name="Pitchbook-US">
      <a:majorFont>
        <a:latin typeface="Arial"/>
        <a:ea typeface="LF_Kai"/>
        <a:cs typeface=""/>
      </a:majorFont>
      <a:minorFont>
        <a:latin typeface="Arial"/>
        <a:ea typeface="LF_Ka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2"/>
          </a:solidFill>
        </a:ln>
        <a:extLst>
          <a:ext uri="{909E8E84-426E-40DD-AFC4-6F175D3DCCD1}">
            <a14:hiddenFill xmlns:a14="http://schemas.microsoft.com/office/drawing/2010/main">
              <a:solidFill>
                <a:scrgbClr r="0" g="0" b="0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<a:prstTxWarp prst="textNoShape">
          <a:avLst/>
        </a:prstTxWarp>
        <a:noAutofit/>
      </a:bodyPr>
      <a:lstStyle>
        <a:defPPr>
          <a:lnSpc>
            <a:spcPct val="110000"/>
          </a:lnSpc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45720" rIns="91440" bIns="45720" rtlCol="0" anchor="t">
        <a:spAutoFit/>
      </a:bodyPr>
      <a:lstStyle>
        <a:defPPr algn="l">
          <a:lnSpc>
            <a:spcPct val="110000"/>
          </a:lnSpc>
          <a:defRPr sz="1200" b="0" i="0" dirty="0" smtClean="0">
            <a:solidFill>
              <a:schemeClr val="tx2"/>
            </a:solidFill>
            <a:latin typeface="Arial"/>
          </a:defRPr>
        </a:defPPr>
      </a:lstStyle>
    </a:txDef>
  </a:objectDefaults>
  <a:extraClrSchemeLst>
    <a:extraClrScheme>
      <a:clrScheme name="PitchPRO+">
        <a:dk1>
          <a:srgbClr val="000000"/>
        </a:dk1>
        <a:lt1>
          <a:srgbClr val="FFFFFF"/>
        </a:lt1>
        <a:dk2>
          <a:srgbClr val="6D6E6A"/>
        </a:dk2>
        <a:lt2>
          <a:srgbClr val="478FBF"/>
        </a:lt2>
        <a:accent1>
          <a:srgbClr val="0069A3"/>
        </a:accent1>
        <a:accent2>
          <a:srgbClr val="818A37"/>
        </a:accent2>
        <a:accent3>
          <a:srgbClr val="7DBAC4"/>
        </a:accent3>
        <a:accent4>
          <a:srgbClr val="5A5397"/>
        </a:accent4>
        <a:accent5>
          <a:srgbClr val="7E776F"/>
        </a:accent5>
        <a:accent6>
          <a:srgbClr val="AD670D"/>
        </a:accent6>
        <a:hlink>
          <a:srgbClr val="478FBF"/>
        </a:hlink>
        <a:folHlink>
          <a:srgbClr val="A6B640"/>
        </a:folHlink>
      </a:clrScheme>
    </a:extraClrScheme>
  </a:extraClrSchemeLst>
  <a:custClrLst>
    <a:custClr name="Teal. RGB(0,124,136)">
      <a:srgbClr val="007C88"/>
    </a:custClr>
    <a:custClr name="Ocher. RGB(185,157,48)">
      <a:srgbClr val="B99D30"/>
    </a:custClr>
    <a:custClr name="Eggplant. RGB(41,39,94)">
      <a:srgbClr val="29275E"/>
    </a:custClr>
    <a:custClr name="Ice Blue. RGB(176,204,216)">
      <a:srgbClr val="B0CCD8"/>
    </a:custClr>
    <a:custClr name="Moss. RGB(75,94,54)">
      <a:srgbClr val="4B5E36"/>
    </a:custClr>
    <a:custClr name="Warm Grey. RGB(172, 166, 162)">
      <a:srgbClr val="ACA6A2"/>
    </a:custClr>
    <a:custClr name="Deep Blue. RGB(0,65,106)">
      <a:srgbClr val="00416A"/>
    </a:custClr>
    <a:custClr name="Sand. RGB(222,203,117)">
      <a:srgbClr val="DECB75"/>
    </a:custClr>
    <a:custClr name="Cranberry. RGB(96,0,59)">
      <a:srgbClr val="60003B"/>
    </a:custClr>
    <a:custClr name="Lilac. RGB(143,146,200)">
      <a:srgbClr val="8F92C8"/>
    </a:custClr>
    <a:custClr name="Light Warm Grey. RGB(217,213,205)">
      <a:srgbClr val="D9D5CD"/>
    </a:custClr>
    <a:custClr name="Light Mauve. RGB(204,183,207)">
      <a:srgbClr val="CCB7CF"/>
    </a:custClr>
    <a:custClr name="Light Cool Grey. RGB(175,177,179)">
      <a:srgbClr val="AFB1B3"/>
    </a:custClr>
    <a:custClr name="Dark Ash. RGB(85,87,89)">
      <a:srgbClr val="555759"/>
    </a:custClr>
    <a:custClr name="Dark Ocher. RGB(163,129,35)">
      <a:srgbClr val="A38123"/>
    </a:custClr>
    <a:custClr name="Mauve. RGB(163, 136, 191)">
      <a:srgbClr val="A388BF"/>
    </a:custClr>
    <a:custClr name="Dark Orange. RGB(139,70,13)">
      <a:srgbClr val="8B460D"/>
    </a:custClr>
    <a:custClr name="Orange. RGB(237,134,0)">
      <a:srgbClr val="ED8600"/>
    </a:custClr>
    <a:custClr name="Lime. RGB(166,182,64)">
      <a:srgbClr val="A6B640"/>
    </a:custClr>
    <a:custClr name="Map Grey. RGB(221,220,219)">
      <a:srgbClr val="DDDCDB"/>
    </a:custClr>
    <a:custClr name="Red. RGB(227,39,38)">
      <a:srgbClr val="E32726"/>
    </a:custClr>
    <a:custClr name="Yellow. RGB(255,207,1)">
      <a:srgbClr val="FFCF01"/>
    </a:custClr>
    <a:custClr name="Green. RGB(0,171,78)">
      <a:srgbClr val="00AB4E"/>
    </a:custClr>
    <a:custClr name="Asia Red. RGB(186,12,47)">
      <a:srgbClr val="BA0C2F"/>
    </a:custClr>
    <a:custClr name="Neutral Grey. RGB(233,231,229)">
      <a:srgbClr val="E9E7E5"/>
    </a:custClr>
    <a:custClr name="40% of Ice Blue. RGB(208, 224, 232)">
      <a:srgbClr val="D0E0E8"/>
    </a:custClr>
    <a:custClr name="40% Sand. RGB(235, 224, 172)">
      <a:srgbClr val="EBE0AC"/>
    </a:custClr>
    <a:custClr name="40% Lilac. RGB(188, 190, 222)">
      <a:srgbClr val="BCBEDE"/>
    </a:custClr>
    <a:custClr name="H- Glacier Blue. RGB(221,234,237)">
      <a:srgbClr val="DDEAED"/>
    </a:custClr>
  </a:custClrLst>
  <a:extLst>
    <a:ext uri="{05A4C25C-085E-4340-85A3-A5531E510DB2}">
      <thm15:themeFamily xmlns:thm15="http://schemas.microsoft.com/office/thememl/2012/main" name="cb4997ae-3b18-411f-bcf7-f1ad5b3259da.potx" id="{205D6587-0B03-4059-BA7D-8505E7700609}" vid="{FD09AA67-3802-45A4-B006-1DE72A73D90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122A48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1CB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-215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-215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35220</TotalTime>
  <Words>1495</Words>
  <Application>Microsoft Macintosh PowerPoint</Application>
  <PresentationFormat>Widescreen</PresentationFormat>
  <Paragraphs>196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Calibri</vt:lpstr>
      <vt:lpstr>Courier New</vt:lpstr>
      <vt:lpstr>DM Sans Medium</vt:lpstr>
      <vt:lpstr>Helvetica</vt:lpstr>
      <vt:lpstr>Helvetica Light</vt:lpstr>
      <vt:lpstr>Menlo</vt:lpstr>
      <vt:lpstr>Open Sans Bold</vt:lpstr>
      <vt:lpstr>Open Sans Extrabold</vt:lpstr>
      <vt:lpstr>Open Sans Extrabold</vt:lpstr>
      <vt:lpstr>Open Sans Light</vt:lpstr>
      <vt:lpstr>Open Sans Regular</vt:lpstr>
      <vt:lpstr>Wingdings</vt:lpstr>
      <vt:lpstr>PP+ UnifiedGIB - Widescreen</vt:lpstr>
      <vt:lpstr>White</vt:lpstr>
      <vt:lpstr>think-cell Slide</vt:lpstr>
      <vt:lpstr>PowerPoint Presentation</vt:lpstr>
      <vt:lpstr>WHAT’S ON MENU</vt:lpstr>
      <vt:lpstr>DISCLAIMER</vt:lpstr>
      <vt:lpstr>ABOUT ME</vt:lpstr>
      <vt:lpstr>CHASE | AWARD-WINNING BANKING</vt:lpstr>
      <vt:lpstr>TERRAFORM 101</vt:lpstr>
      <vt:lpstr>TERRAFORM 101 | AWS_OPENSEARCH_DOMAIN</vt:lpstr>
      <vt:lpstr>SMALLER CLUSTERS</vt:lpstr>
      <vt:lpstr>OPENSEARCH 101</vt:lpstr>
      <vt:lpstr>TERRAFORM 101 | OPENSEARCH RESOURCE</vt:lpstr>
      <vt:lpstr>ROLES / ROLE-MAPPINGS</vt:lpstr>
      <vt:lpstr>ROLES / ROLE-MAPPINGS Cont’d</vt:lpstr>
      <vt:lpstr>INDEX TEMPLATES</vt:lpstr>
      <vt:lpstr>INDEX PATTERNS</vt:lpstr>
      <vt:lpstr>ISM / ILM POLICIES</vt:lpstr>
      <vt:lpstr>INGEST PIPELINES</vt:lpstr>
      <vt:lpstr>DESSERT | CHECKLIST | 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&amp; Strategy</dc:title>
  <dc:creator>Orzel, Dorota</dc:creator>
  <cp:lastModifiedBy>Tolbakov, Evgeny</cp:lastModifiedBy>
  <cp:revision>142</cp:revision>
  <cp:lastPrinted>2024-05-31T16:41:34Z</cp:lastPrinted>
  <dcterms:created xsi:type="dcterms:W3CDTF">2023-02-13T14:30:01Z</dcterms:created>
  <dcterms:modified xsi:type="dcterms:W3CDTF">2024-06-04T08:52:51Z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9fea72e-161c-48c8-8e82-3fc1e9b3162c_Enabled">
    <vt:lpwstr>true</vt:lpwstr>
  </property>
  <property fmtid="{D5CDD505-2E9C-101B-9397-08002B2CF9AE}" pid="3" name="MSIP_Label_e9fea72e-161c-48c8-8e82-3fc1e9b3162c_SetDate">
    <vt:lpwstr>2024-05-29T19:58:55Z</vt:lpwstr>
  </property>
  <property fmtid="{D5CDD505-2E9C-101B-9397-08002B2CF9AE}" pid="4" name="MSIP_Label_e9fea72e-161c-48c8-8e82-3fc1e9b3162c_Method">
    <vt:lpwstr>Standard</vt:lpwstr>
  </property>
  <property fmtid="{D5CDD505-2E9C-101B-9397-08002B2CF9AE}" pid="5" name="MSIP_Label_e9fea72e-161c-48c8-8e82-3fc1e9b3162c_Name">
    <vt:lpwstr>Normal sensitivity label</vt:lpwstr>
  </property>
  <property fmtid="{D5CDD505-2E9C-101B-9397-08002B2CF9AE}" pid="6" name="MSIP_Label_e9fea72e-161c-48c8-8e82-3fc1e9b3162c_SiteId">
    <vt:lpwstr>ff9c7474-421d-4957-8d47-c4b64dec87b5</vt:lpwstr>
  </property>
  <property fmtid="{D5CDD505-2E9C-101B-9397-08002B2CF9AE}" pid="7" name="MSIP_Label_e9fea72e-161c-48c8-8e82-3fc1e9b3162c_ActionId">
    <vt:lpwstr>55d8b177-6e1b-4e9f-b650-515359e103ce</vt:lpwstr>
  </property>
  <property fmtid="{D5CDD505-2E9C-101B-9397-08002B2CF9AE}" pid="8" name="MSIP_Label_e9fea72e-161c-48c8-8e82-3fc1e9b3162c_ContentBits">
    <vt:lpwstr>0</vt:lpwstr>
  </property>
</Properties>
</file>